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5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6" r:id="rId13"/>
    <p:sldId id="269" r:id="rId14"/>
    <p:sldId id="270" r:id="rId15"/>
    <p:sldId id="271" r:id="rId16"/>
    <p:sldId id="273" r:id="rId17"/>
    <p:sldId id="274" r:id="rId18"/>
    <p:sldId id="272" r:id="rId19"/>
    <p:sldId id="259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904"/>
    <a:srgbClr val="8E8661"/>
    <a:srgbClr val="564D16"/>
    <a:srgbClr val="ABA9AA"/>
    <a:srgbClr val="7FB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63" autoAdjust="0"/>
    <p:restoredTop sz="94660"/>
  </p:normalViewPr>
  <p:slideViewPr>
    <p:cSldViewPr snapToGrid="0">
      <p:cViewPr>
        <p:scale>
          <a:sx n="86" d="100"/>
          <a:sy n="86" d="100"/>
        </p:scale>
        <p:origin x="-126" y="-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ethomasz.RESPONSABILIDAD\Dropbox\AUXILIARES%20PROVUL2\Correlacion%20SPEI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ethomasz.RESPONSABILIDAD\Dropbox\AUXILIARES%20PROVUL2\Correlacion%20SPEI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ethomasz.RESPONSABILIDAD\Dropbox\AUXILIARES%20PROVUL2\Correlacion%20SPE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Pehuajo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SPEI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'SPEI Norm'!$C$1:$AY$1</c:f>
              <c:strCache>
                <c:ptCount val="49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</c:strCache>
            </c:strRef>
          </c:cat>
          <c:val>
            <c:numRef>
              <c:f>'SPEI Norm'!$C$10:$AY$10</c:f>
              <c:numCache>
                <c:formatCode>General</c:formatCode>
                <c:ptCount val="49"/>
                <c:pt idx="0">
                  <c:v>0.45039323982997043</c:v>
                </c:pt>
                <c:pt idx="1">
                  <c:v>0.39548315624768493</c:v>
                </c:pt>
                <c:pt idx="2">
                  <c:v>-1.8216562508131999</c:v>
                </c:pt>
                <c:pt idx="3">
                  <c:v>1.0683175488107766</c:v>
                </c:pt>
                <c:pt idx="4">
                  <c:v>0.75446512092156048</c:v>
                </c:pt>
                <c:pt idx="5">
                  <c:v>-0.75649232323970694</c:v>
                </c:pt>
                <c:pt idx="6">
                  <c:v>-1.6766692030635146</c:v>
                </c:pt>
                <c:pt idx="7">
                  <c:v>1.2500851120941665</c:v>
                </c:pt>
                <c:pt idx="8">
                  <c:v>0.37605206584934148</c:v>
                </c:pt>
                <c:pt idx="9">
                  <c:v>-0.69769994996344453</c:v>
                </c:pt>
                <c:pt idx="10">
                  <c:v>-0.43990020439659128</c:v>
                </c:pt>
                <c:pt idx="11">
                  <c:v>1.2334053958075462</c:v>
                </c:pt>
                <c:pt idx="12">
                  <c:v>-0.87333942556391642</c:v>
                </c:pt>
                <c:pt idx="13">
                  <c:v>-0.84010648263904386</c:v>
                </c:pt>
                <c:pt idx="14">
                  <c:v>0.941505565003107</c:v>
                </c:pt>
                <c:pt idx="15">
                  <c:v>-0.55040655248446535</c:v>
                </c:pt>
                <c:pt idx="16">
                  <c:v>1.5310655777291109</c:v>
                </c:pt>
                <c:pt idx="17">
                  <c:v>0.96051840703505598</c:v>
                </c:pt>
                <c:pt idx="18">
                  <c:v>0.32712440194963716</c:v>
                </c:pt>
                <c:pt idx="19">
                  <c:v>-1.2327819302490326</c:v>
                </c:pt>
                <c:pt idx="20">
                  <c:v>-0.78079221220095374</c:v>
                </c:pt>
                <c:pt idx="21">
                  <c:v>-0.60759194920661674</c:v>
                </c:pt>
                <c:pt idx="22">
                  <c:v>0.71689365067673294</c:v>
                </c:pt>
                <c:pt idx="23">
                  <c:v>0.71080890742775349</c:v>
                </c:pt>
                <c:pt idx="24">
                  <c:v>-0.54009239694825695</c:v>
                </c:pt>
                <c:pt idx="25">
                  <c:v>0.30598562348400987</c:v>
                </c:pt>
                <c:pt idx="26">
                  <c:v>-1.2034533635923992</c:v>
                </c:pt>
                <c:pt idx="27">
                  <c:v>0.80593573914946248</c:v>
                </c:pt>
                <c:pt idx="28">
                  <c:v>1.3430398197819471</c:v>
                </c:pt>
                <c:pt idx="29">
                  <c:v>-0.56482041636542879</c:v>
                </c:pt>
                <c:pt idx="30">
                  <c:v>1.4097031574205854</c:v>
                </c:pt>
                <c:pt idx="31">
                  <c:v>1.8171866897084825E-2</c:v>
                </c:pt>
                <c:pt idx="32">
                  <c:v>0.12281986977216634</c:v>
                </c:pt>
                <c:pt idx="33">
                  <c:v>0.48757593188914633</c:v>
                </c:pt>
                <c:pt idx="34">
                  <c:v>0.47273950728204384</c:v>
                </c:pt>
                <c:pt idx="35">
                  <c:v>1.9832133780731103</c:v>
                </c:pt>
                <c:pt idx="36">
                  <c:v>0.30762786405734738</c:v>
                </c:pt>
                <c:pt idx="37">
                  <c:v>-0.17156275936683335</c:v>
                </c:pt>
                <c:pt idx="38">
                  <c:v>-0.5191297819777172</c:v>
                </c:pt>
                <c:pt idx="39">
                  <c:v>-2.2147875748207531</c:v>
                </c:pt>
                <c:pt idx="40">
                  <c:v>1.1314312410968799</c:v>
                </c:pt>
                <c:pt idx="41">
                  <c:v>5.2651797921211163E-2</c:v>
                </c:pt>
                <c:pt idx="42">
                  <c:v>0.82665958652194049</c:v>
                </c:pt>
                <c:pt idx="43">
                  <c:v>-8.2394692579914289E-2</c:v>
                </c:pt>
                <c:pt idx="44">
                  <c:v>-1.577828508074572</c:v>
                </c:pt>
                <c:pt idx="45">
                  <c:v>-1.6673568573258288</c:v>
                </c:pt>
                <c:pt idx="46">
                  <c:v>0.5341552304720576</c:v>
                </c:pt>
                <c:pt idx="47">
                  <c:v>-0.34942249651969259</c:v>
                </c:pt>
                <c:pt idx="48">
                  <c:v>-1.349543431809556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6BD-964D-B8F8-B2919B9FFCA5}"/>
            </c:ext>
          </c:extLst>
        </c:ser>
        <c:ser>
          <c:idx val="1"/>
          <c:order val="1"/>
          <c:tx>
            <c:v>Indice R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'INDICE R (SOJA) NORM'!$C$10:$AY$10</c:f>
              <c:numCache>
                <c:formatCode>General</c:formatCode>
                <c:ptCount val="49"/>
                <c:pt idx="4" formatCode="0%">
                  <c:v>0.4310746397707072</c:v>
                </c:pt>
                <c:pt idx="5" formatCode="0%">
                  <c:v>0.30072831027568803</c:v>
                </c:pt>
                <c:pt idx="7" formatCode="0%">
                  <c:v>4.764980715961277E-2</c:v>
                </c:pt>
                <c:pt idx="8" formatCode="0%">
                  <c:v>1.3316296834307553</c:v>
                </c:pt>
                <c:pt idx="9" formatCode="0%">
                  <c:v>0.40929348660882586</c:v>
                </c:pt>
                <c:pt idx="10" formatCode="0%">
                  <c:v>-1.6837799884787825</c:v>
                </c:pt>
                <c:pt idx="11" formatCode="0%">
                  <c:v>0.72559723640071849</c:v>
                </c:pt>
                <c:pt idx="12" formatCode="0%">
                  <c:v>-0.20509452303297124</c:v>
                </c:pt>
                <c:pt idx="13" formatCode="0%">
                  <c:v>-0.56811803666519523</c:v>
                </c:pt>
                <c:pt idx="14" formatCode="0%">
                  <c:v>0.90714514685282055</c:v>
                </c:pt>
                <c:pt idx="15" formatCode="0%">
                  <c:v>-0.48198798922543951</c:v>
                </c:pt>
                <c:pt idx="16" formatCode="0%">
                  <c:v>0.42373917862996291</c:v>
                </c:pt>
                <c:pt idx="17" formatCode="0%">
                  <c:v>-0.40329316003707455</c:v>
                </c:pt>
                <c:pt idx="18" formatCode="0%">
                  <c:v>0.35907921611676757</c:v>
                </c:pt>
                <c:pt idx="19" formatCode="0%">
                  <c:v>0.40119658664368962</c:v>
                </c:pt>
                <c:pt idx="20" formatCode="0%">
                  <c:v>0.27421756759223265</c:v>
                </c:pt>
                <c:pt idx="21" formatCode="0%">
                  <c:v>-1.6165134507465098</c:v>
                </c:pt>
                <c:pt idx="22" formatCode="0%">
                  <c:v>9.6119189565627317E-2</c:v>
                </c:pt>
                <c:pt idx="23" formatCode="0%">
                  <c:v>-0.41876645442452481</c:v>
                </c:pt>
                <c:pt idx="24" formatCode="0%">
                  <c:v>-2.3134412663741273</c:v>
                </c:pt>
                <c:pt idx="25" formatCode="0%">
                  <c:v>-1.284565130072524</c:v>
                </c:pt>
                <c:pt idx="26" formatCode="0%">
                  <c:v>-1.8303158739352483</c:v>
                </c:pt>
                <c:pt idx="27" formatCode="0%">
                  <c:v>-0.52701280148401541</c:v>
                </c:pt>
                <c:pt idx="28" formatCode="0%">
                  <c:v>-9.8596637119683472E-2</c:v>
                </c:pt>
                <c:pt idx="29" formatCode="0%">
                  <c:v>0.5966612991617759</c:v>
                </c:pt>
                <c:pt idx="30" formatCode="0%">
                  <c:v>1.0564905916011718</c:v>
                </c:pt>
                <c:pt idx="31" formatCode="0%">
                  <c:v>0.43171762527382057</c:v>
                </c:pt>
                <c:pt idx="32" formatCode="0%">
                  <c:v>0.49895703902955563</c:v>
                </c:pt>
                <c:pt idx="33" formatCode="0%">
                  <c:v>0.6288630733812679</c:v>
                </c:pt>
                <c:pt idx="34" formatCode="0%">
                  <c:v>0.28535995651838603</c:v>
                </c:pt>
                <c:pt idx="35" formatCode="0%">
                  <c:v>2.1378590582463883</c:v>
                </c:pt>
                <c:pt idx="36" formatCode="0%">
                  <c:v>0.92680912904867108</c:v>
                </c:pt>
                <c:pt idx="37" formatCode="0%">
                  <c:v>0.82195155719770963</c:v>
                </c:pt>
                <c:pt idx="38" formatCode="0%">
                  <c:v>1.0691524723257715</c:v>
                </c:pt>
                <c:pt idx="39" formatCode="0%">
                  <c:v>-2.5574598981222181</c:v>
                </c:pt>
                <c:pt idx="40" formatCode="0%">
                  <c:v>0.57416485684850771</c:v>
                </c:pt>
                <c:pt idx="41" formatCode="0%">
                  <c:v>-0.91897345741902736</c:v>
                </c:pt>
                <c:pt idx="42" formatCode="0%">
                  <c:v>0.5337788868190968</c:v>
                </c:pt>
                <c:pt idx="43" formatCode="0%">
                  <c:v>0.34084188875286858</c:v>
                </c:pt>
                <c:pt idx="44" formatCode="0%">
                  <c:v>-0.82430606366784898</c:v>
                </c:pt>
                <c:pt idx="45" formatCode="0%">
                  <c:v>-0.84003512484271614</c:v>
                </c:pt>
                <c:pt idx="46" formatCode="0%">
                  <c:v>0.8634472345439993</c:v>
                </c:pt>
                <c:pt idx="47" formatCode="0%">
                  <c:v>1.0419540321299081</c:v>
                </c:pt>
                <c:pt idx="48" formatCode="0%">
                  <c:v>-0.94321889427840155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6BD-964D-B8F8-B2919B9FF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517312"/>
        <c:axId val="167034880"/>
      </c:lineChart>
      <c:catAx>
        <c:axId val="14151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67034880"/>
        <c:crosses val="autoZero"/>
        <c:auto val="1"/>
        <c:lblAlgn val="ctr"/>
        <c:lblOffset val="100"/>
        <c:noMultiLvlLbl val="0"/>
      </c:catAx>
      <c:valAx>
        <c:axId val="16703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4151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Las Flores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SPEI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'SPEI Norm'!$C$1:$AY$1</c:f>
              <c:strCache>
                <c:ptCount val="49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</c:strCache>
            </c:strRef>
          </c:cat>
          <c:val>
            <c:numRef>
              <c:f>'SPEI Norm'!$C$8:$AY$8</c:f>
              <c:numCache>
                <c:formatCode>General</c:formatCode>
                <c:ptCount val="49"/>
                <c:pt idx="0">
                  <c:v>4.8587593796877104E-2</c:v>
                </c:pt>
                <c:pt idx="1">
                  <c:v>4.8587593796877104E-2</c:v>
                </c:pt>
                <c:pt idx="2">
                  <c:v>-0.97091311319915774</c:v>
                </c:pt>
                <c:pt idx="3">
                  <c:v>4.8587593796877104E-2</c:v>
                </c:pt>
                <c:pt idx="4">
                  <c:v>0.22762847084039775</c:v>
                </c:pt>
                <c:pt idx="5">
                  <c:v>-0.66103572719999493</c:v>
                </c:pt>
                <c:pt idx="6">
                  <c:v>0.57809593950388605</c:v>
                </c:pt>
                <c:pt idx="7">
                  <c:v>2.034381352267606</c:v>
                </c:pt>
                <c:pt idx="8">
                  <c:v>0.3165911057789938</c:v>
                </c:pt>
                <c:pt idx="9">
                  <c:v>-1.5001457680715466</c:v>
                </c:pt>
                <c:pt idx="10">
                  <c:v>-1.1358962588695689</c:v>
                </c:pt>
                <c:pt idx="11">
                  <c:v>0.75522581935500332</c:v>
                </c:pt>
                <c:pt idx="12">
                  <c:v>-1.2215272999725273</c:v>
                </c:pt>
                <c:pt idx="13">
                  <c:v>-0.88218154657705172</c:v>
                </c:pt>
                <c:pt idx="14">
                  <c:v>1.5585112379805803</c:v>
                </c:pt>
                <c:pt idx="15">
                  <c:v>4.8587593796877104E-2</c:v>
                </c:pt>
                <c:pt idx="16">
                  <c:v>1.2286448716879916</c:v>
                </c:pt>
                <c:pt idx="17">
                  <c:v>0.28698298545943091</c:v>
                </c:pt>
                <c:pt idx="18">
                  <c:v>4.8587593796877104E-2</c:v>
                </c:pt>
                <c:pt idx="19">
                  <c:v>-1.7204521259129444</c:v>
                </c:pt>
                <c:pt idx="20">
                  <c:v>1.1195880750588252</c:v>
                </c:pt>
                <c:pt idx="21">
                  <c:v>1.3993907136851238</c:v>
                </c:pt>
                <c:pt idx="22">
                  <c:v>1.0134033679847767</c:v>
                </c:pt>
                <c:pt idx="23">
                  <c:v>-0.26489639124026965</c:v>
                </c:pt>
                <c:pt idx="24">
                  <c:v>0.99213910977300479</c:v>
                </c:pt>
                <c:pt idx="25">
                  <c:v>0.29649501771470221</c:v>
                </c:pt>
                <c:pt idx="26">
                  <c:v>-0.93681746167353352</c:v>
                </c:pt>
                <c:pt idx="27">
                  <c:v>0.12560934861605896</c:v>
                </c:pt>
                <c:pt idx="28">
                  <c:v>4.898850417380643E-2</c:v>
                </c:pt>
                <c:pt idx="29">
                  <c:v>-1.1801757007902718</c:v>
                </c:pt>
                <c:pt idx="30">
                  <c:v>-0.89835993846034601</c:v>
                </c:pt>
                <c:pt idx="31">
                  <c:v>-0.34054424574303377</c:v>
                </c:pt>
                <c:pt idx="32">
                  <c:v>-0.44078037448949564</c:v>
                </c:pt>
                <c:pt idx="33">
                  <c:v>1.1114923834299075</c:v>
                </c:pt>
                <c:pt idx="34">
                  <c:v>0.44064164708417208</c:v>
                </c:pt>
                <c:pt idx="35">
                  <c:v>0.73107473125888978</c:v>
                </c:pt>
                <c:pt idx="36">
                  <c:v>1.3833747064367374</c:v>
                </c:pt>
                <c:pt idx="37">
                  <c:v>0.36368739367510716</c:v>
                </c:pt>
                <c:pt idx="38">
                  <c:v>-0.72284538345335725</c:v>
                </c:pt>
                <c:pt idx="39">
                  <c:v>-2.0384297510824987</c:v>
                </c:pt>
                <c:pt idx="40">
                  <c:v>0.26229042300996708</c:v>
                </c:pt>
                <c:pt idx="41">
                  <c:v>0.64029633275025655</c:v>
                </c:pt>
                <c:pt idx="42">
                  <c:v>-1.2817426059580213</c:v>
                </c:pt>
                <c:pt idx="43">
                  <c:v>0.76481777550404662</c:v>
                </c:pt>
                <c:pt idx="44">
                  <c:v>-0.32960123793557228</c:v>
                </c:pt>
                <c:pt idx="45">
                  <c:v>-1.0402003210705313</c:v>
                </c:pt>
                <c:pt idx="46">
                  <c:v>0.45070209524658056</c:v>
                </c:pt>
                <c:pt idx="47">
                  <c:v>0.69270508621684646</c:v>
                </c:pt>
                <c:pt idx="48">
                  <c:v>-1.2562132427929764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F0F-FA4D-B75E-9FA643AD4F1C}"/>
            </c:ext>
          </c:extLst>
        </c:ser>
        <c:ser>
          <c:idx val="1"/>
          <c:order val="1"/>
          <c:tx>
            <c:v>Indice R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'INDICE R (SOJA) NORM'!$C$8:$AY$8</c:f>
              <c:numCache>
                <c:formatCode>General</c:formatCode>
                <c:ptCount val="49"/>
                <c:pt idx="11" formatCode="0%">
                  <c:v>0.60212714779411314</c:v>
                </c:pt>
                <c:pt idx="12" formatCode="0%">
                  <c:v>2.7169162219927441</c:v>
                </c:pt>
                <c:pt idx="13" formatCode="0%">
                  <c:v>-0.71645463155847078</c:v>
                </c:pt>
                <c:pt idx="14" formatCode="0%">
                  <c:v>1.1413682951219632</c:v>
                </c:pt>
                <c:pt idx="20" formatCode="0%">
                  <c:v>0.61048577059717823</c:v>
                </c:pt>
                <c:pt idx="21" formatCode="0%">
                  <c:v>-0.61472272122223481</c:v>
                </c:pt>
                <c:pt idx="22" formatCode="0%">
                  <c:v>-0.39836991372636832</c:v>
                </c:pt>
                <c:pt idx="23" formatCode="0%">
                  <c:v>-0.19303828400544343</c:v>
                </c:pt>
                <c:pt idx="24" formatCode="0%">
                  <c:v>0.2639110209049339</c:v>
                </c:pt>
                <c:pt idx="25" formatCode="0%">
                  <c:v>-0.57865008730234413</c:v>
                </c:pt>
                <c:pt idx="26" formatCode="0%">
                  <c:v>-2.1296189122561215</c:v>
                </c:pt>
                <c:pt idx="27" formatCode="0%">
                  <c:v>-0.68494606882098008</c:v>
                </c:pt>
                <c:pt idx="28" formatCode="0%">
                  <c:v>-1.4489613255167486</c:v>
                </c:pt>
                <c:pt idx="29" formatCode="0%">
                  <c:v>-1.2010585562203464</c:v>
                </c:pt>
                <c:pt idx="30" formatCode="0%">
                  <c:v>-1.3588312923421155</c:v>
                </c:pt>
                <c:pt idx="31" formatCode="0%">
                  <c:v>-0.39968836248785311</c:v>
                </c:pt>
                <c:pt idx="32" formatCode="0%">
                  <c:v>-6.9674190999233165E-2</c:v>
                </c:pt>
                <c:pt idx="33" formatCode="0%">
                  <c:v>1.2759015774693692</c:v>
                </c:pt>
                <c:pt idx="34" formatCode="0%">
                  <c:v>0.44084560427307118</c:v>
                </c:pt>
                <c:pt idx="35" formatCode="0%">
                  <c:v>1.2146275460611535</c:v>
                </c:pt>
                <c:pt idx="36" formatCode="0%">
                  <c:v>0.60192352255415105</c:v>
                </c:pt>
                <c:pt idx="37" formatCode="0%">
                  <c:v>1.2782778186843231</c:v>
                </c:pt>
                <c:pt idx="38" formatCode="0%">
                  <c:v>9.5124504249673614E-2</c:v>
                </c:pt>
                <c:pt idx="39" formatCode="0%">
                  <c:v>-1.6565016348736779</c:v>
                </c:pt>
                <c:pt idx="40" formatCode="0%">
                  <c:v>1.0585976467986813</c:v>
                </c:pt>
                <c:pt idx="41" formatCode="0%">
                  <c:v>0.45065036186507179</c:v>
                </c:pt>
                <c:pt idx="42" formatCode="0%">
                  <c:v>-0.10699288492827673</c:v>
                </c:pt>
                <c:pt idx="43" formatCode="0%">
                  <c:v>0.33016597643940049</c:v>
                </c:pt>
                <c:pt idx="44" formatCode="0%">
                  <c:v>-0.19161501043459248</c:v>
                </c:pt>
                <c:pt idx="45" formatCode="0%">
                  <c:v>-0.38686819740142764</c:v>
                </c:pt>
                <c:pt idx="46" formatCode="0%">
                  <c:v>0.60201284387851695</c:v>
                </c:pt>
                <c:pt idx="47" formatCode="0%">
                  <c:v>0.13991619419182785</c:v>
                </c:pt>
                <c:pt idx="48" formatCode="0%">
                  <c:v>-0.68685997877993243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F0F-FA4D-B75E-9FA643AD4F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517824"/>
        <c:axId val="167036608"/>
      </c:lineChart>
      <c:catAx>
        <c:axId val="14151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67036608"/>
        <c:crosses val="autoZero"/>
        <c:auto val="1"/>
        <c:lblAlgn val="ctr"/>
        <c:lblOffset val="100"/>
        <c:noMultiLvlLbl val="0"/>
      </c:catAx>
      <c:valAx>
        <c:axId val="167036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4151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Tres Arroyos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SPEI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'SPEI Norm'!$C$1:$AY$1</c:f>
              <c:strCache>
                <c:ptCount val="49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</c:strCache>
            </c:strRef>
          </c:cat>
          <c:val>
            <c:numRef>
              <c:f>'SPEI Norm'!$C$14:$AY$14</c:f>
              <c:numCache>
                <c:formatCode>General</c:formatCode>
                <c:ptCount val="49"/>
                <c:pt idx="0">
                  <c:v>0.14431437280700593</c:v>
                </c:pt>
                <c:pt idx="1">
                  <c:v>-1.2437044025345048</c:v>
                </c:pt>
                <c:pt idx="2">
                  <c:v>-0.63591344743526335</c:v>
                </c:pt>
                <c:pt idx="3">
                  <c:v>-1.091309368887462</c:v>
                </c:pt>
                <c:pt idx="4">
                  <c:v>6.8842531946291419E-2</c:v>
                </c:pt>
                <c:pt idx="5">
                  <c:v>2.5674978649806751E-2</c:v>
                </c:pt>
                <c:pt idx="6">
                  <c:v>-0.23761619375494714</c:v>
                </c:pt>
                <c:pt idx="7">
                  <c:v>1.4133810325169816</c:v>
                </c:pt>
                <c:pt idx="8">
                  <c:v>-0.56432691858472273</c:v>
                </c:pt>
                <c:pt idx="9">
                  <c:v>-0.9630086584516625</c:v>
                </c:pt>
                <c:pt idx="10">
                  <c:v>0.30387214885391239</c:v>
                </c:pt>
                <c:pt idx="11">
                  <c:v>-0.53266135519239688</c:v>
                </c:pt>
                <c:pt idx="12">
                  <c:v>-0.35172220162593859</c:v>
                </c:pt>
                <c:pt idx="13">
                  <c:v>0.29045881677167235</c:v>
                </c:pt>
                <c:pt idx="14">
                  <c:v>5.3371167333047122E-2</c:v>
                </c:pt>
                <c:pt idx="15">
                  <c:v>0.74891954042630959</c:v>
                </c:pt>
                <c:pt idx="16">
                  <c:v>1.6683908939755498</c:v>
                </c:pt>
                <c:pt idx="17">
                  <c:v>-0.27508151124306351</c:v>
                </c:pt>
                <c:pt idx="18">
                  <c:v>-8.897488258131056E-2</c:v>
                </c:pt>
                <c:pt idx="19">
                  <c:v>-1.301848318710858</c:v>
                </c:pt>
                <c:pt idx="20">
                  <c:v>2.2605960529380655</c:v>
                </c:pt>
                <c:pt idx="21">
                  <c:v>4.2050560038978509E-2</c:v>
                </c:pt>
                <c:pt idx="22">
                  <c:v>0.63004329515987778</c:v>
                </c:pt>
                <c:pt idx="23">
                  <c:v>-0.1186554272332004</c:v>
                </c:pt>
                <c:pt idx="24">
                  <c:v>0.3761348854220915</c:v>
                </c:pt>
                <c:pt idx="25">
                  <c:v>0.75266562957713135</c:v>
                </c:pt>
                <c:pt idx="26">
                  <c:v>-2.5628510228356105E-2</c:v>
                </c:pt>
                <c:pt idx="27">
                  <c:v>1.5851316060079079</c:v>
                </c:pt>
                <c:pt idx="28">
                  <c:v>1.5482203445284584</c:v>
                </c:pt>
                <c:pt idx="29">
                  <c:v>-2.1178624976603286</c:v>
                </c:pt>
                <c:pt idx="30">
                  <c:v>1.0860102443299304</c:v>
                </c:pt>
                <c:pt idx="31">
                  <c:v>-0.14460854257113825</c:v>
                </c:pt>
                <c:pt idx="32">
                  <c:v>0.39061626182392406</c:v>
                </c:pt>
                <c:pt idx="33">
                  <c:v>-0.32626158459766641</c:v>
                </c:pt>
                <c:pt idx="34">
                  <c:v>-0.21390027451738655</c:v>
                </c:pt>
                <c:pt idx="35">
                  <c:v>1.5343160191276144</c:v>
                </c:pt>
                <c:pt idx="36">
                  <c:v>0.65948947335123798</c:v>
                </c:pt>
                <c:pt idx="37">
                  <c:v>-0.47715516238761774</c:v>
                </c:pt>
                <c:pt idx="38">
                  <c:v>-1.2258996879599051</c:v>
                </c:pt>
                <c:pt idx="39">
                  <c:v>-2.1429589683192929</c:v>
                </c:pt>
                <c:pt idx="40">
                  <c:v>0.46207970085486588</c:v>
                </c:pt>
                <c:pt idx="41">
                  <c:v>0.41407078516775708</c:v>
                </c:pt>
                <c:pt idx="42">
                  <c:v>0.47971827805193407</c:v>
                </c:pt>
                <c:pt idx="43">
                  <c:v>4.2050560038978509E-2</c:v>
                </c:pt>
                <c:pt idx="44">
                  <c:v>-1.7322051293896938</c:v>
                </c:pt>
                <c:pt idx="45">
                  <c:v>0.56991978733550608</c:v>
                </c:pt>
                <c:pt idx="46">
                  <c:v>0.73822337926470238</c:v>
                </c:pt>
                <c:pt idx="47">
                  <c:v>-1.5364154003583597</c:v>
                </c:pt>
                <c:pt idx="48">
                  <c:v>-0.85674278199650578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5C2-2F4E-B164-4720FC125B28}"/>
            </c:ext>
          </c:extLst>
        </c:ser>
        <c:ser>
          <c:idx val="1"/>
          <c:order val="1"/>
          <c:tx>
            <c:v>Indice R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'INDICE R (SOJA) NORM'!$C$14:$AY$14</c:f>
              <c:numCache>
                <c:formatCode>General</c:formatCode>
                <c:ptCount val="49"/>
                <c:pt idx="9" formatCode="0%">
                  <c:v>-1.6478290517939511</c:v>
                </c:pt>
                <c:pt idx="19" formatCode="0%">
                  <c:v>-0.30127931248601741</c:v>
                </c:pt>
                <c:pt idx="20" formatCode="0%">
                  <c:v>1.3005811454527889</c:v>
                </c:pt>
                <c:pt idx="21" formatCode="0%">
                  <c:v>-0.13862665105364425</c:v>
                </c:pt>
                <c:pt idx="22" formatCode="0%">
                  <c:v>1.677032548344753</c:v>
                </c:pt>
                <c:pt idx="23" formatCode="0%">
                  <c:v>-1.79115030054479</c:v>
                </c:pt>
                <c:pt idx="24" formatCode="0%">
                  <c:v>0.95656703426386813</c:v>
                </c:pt>
                <c:pt idx="25" formatCode="0%">
                  <c:v>0.41223045770343081</c:v>
                </c:pt>
                <c:pt idx="26" formatCode="0%">
                  <c:v>0.14996246202743749</c:v>
                </c:pt>
                <c:pt idx="27" formatCode="0%">
                  <c:v>0.31926170685674443</c:v>
                </c:pt>
                <c:pt idx="28" formatCode="0%">
                  <c:v>0.48340739561263102</c:v>
                </c:pt>
                <c:pt idx="29" formatCode="0%">
                  <c:v>-0.49550394731633435</c:v>
                </c:pt>
                <c:pt idx="30" formatCode="0%">
                  <c:v>2.4166484603736187</c:v>
                </c:pt>
                <c:pt idx="31" formatCode="0%">
                  <c:v>-0.3990729911231124</c:v>
                </c:pt>
                <c:pt idx="32" formatCode="0%">
                  <c:v>9.4808868973276686E-2</c:v>
                </c:pt>
                <c:pt idx="33" formatCode="0%">
                  <c:v>-1.4283427347936017</c:v>
                </c:pt>
                <c:pt idx="34" formatCode="0%">
                  <c:v>-0.34635687271519172</c:v>
                </c:pt>
                <c:pt idx="35" formatCode="0%">
                  <c:v>0.56204780877952332</c:v>
                </c:pt>
                <c:pt idx="36" formatCode="0%">
                  <c:v>-0.52895860175846032</c:v>
                </c:pt>
                <c:pt idx="37" formatCode="0%">
                  <c:v>-5.8845326661038797E-2</c:v>
                </c:pt>
                <c:pt idx="38" formatCode="0%">
                  <c:v>0.6744109874781079</c:v>
                </c:pt>
                <c:pt idx="39" formatCode="0%">
                  <c:v>-1.8311961939865256</c:v>
                </c:pt>
                <c:pt idx="40" formatCode="0%">
                  <c:v>1.3980697064639187</c:v>
                </c:pt>
                <c:pt idx="41" formatCode="0%">
                  <c:v>-0.19468759945484393</c:v>
                </c:pt>
                <c:pt idx="42" formatCode="0%">
                  <c:v>0.53923973773266864</c:v>
                </c:pt>
                <c:pt idx="43" formatCode="0%">
                  <c:v>0.35452416054917668</c:v>
                </c:pt>
                <c:pt idx="44" formatCode="0%">
                  <c:v>-0.84668064546159616</c:v>
                </c:pt>
                <c:pt idx="45" formatCode="0%">
                  <c:v>0.20717403851915236</c:v>
                </c:pt>
                <c:pt idx="46" formatCode="0%">
                  <c:v>0.22055857426642836</c:v>
                </c:pt>
                <c:pt idx="47" formatCode="0%">
                  <c:v>-0.41240479721911266</c:v>
                </c:pt>
                <c:pt idx="48" formatCode="0%">
                  <c:v>-1.3455900670293213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5C2-2F4E-B164-4720FC125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518336"/>
        <c:axId val="167038336"/>
      </c:lineChart>
      <c:catAx>
        <c:axId val="14151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67038336"/>
        <c:crosses val="autoZero"/>
        <c:auto val="1"/>
        <c:lblAlgn val="ctr"/>
        <c:lblOffset val="100"/>
        <c:noMultiLvlLbl val="0"/>
      </c:catAx>
      <c:valAx>
        <c:axId val="16703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4151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061E7-ACC2-4B9E-A065-E2DD6381C6AF}" type="datetimeFigureOut">
              <a:rPr lang="es-AR" smtClean="0"/>
              <a:t>11/3/2020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10B98-43A0-47E7-BC92-1CEB1A86A4C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2014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64D2500-DBF1-44B9-B95C-B532057F0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4" y="0"/>
            <a:ext cx="12215814" cy="68983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31A47F3-A20B-427E-AE5B-FF9293220DAA}"/>
              </a:ext>
            </a:extLst>
          </p:cNvPr>
          <p:cNvSpPr txBox="1"/>
          <p:nvPr userDrawn="1"/>
        </p:nvSpPr>
        <p:spPr>
          <a:xfrm>
            <a:off x="1720850" y="717550"/>
            <a:ext cx="5934317" cy="1750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es-ES" sz="4400" b="1" spc="-130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XVI</a:t>
            </a:r>
          </a:p>
          <a:p>
            <a:pPr>
              <a:lnSpc>
                <a:spcPts val="4300"/>
              </a:lnSpc>
            </a:pPr>
            <a:r>
              <a:rPr lang="es-ES" sz="4400" b="1" spc="-130" dirty="0">
                <a:solidFill>
                  <a:srgbClr val="7FB4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CONGRESO</a:t>
            </a:r>
          </a:p>
          <a:p>
            <a:pPr>
              <a:lnSpc>
                <a:spcPts val="4300"/>
              </a:lnSpc>
            </a:pPr>
            <a:r>
              <a:rPr lang="es-ES" sz="4400" b="1" spc="-130" dirty="0">
                <a:solidFill>
                  <a:srgbClr val="7FB4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INTERNACIONAL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ED777F23-E3D4-4055-AC12-13432823C36E}"/>
              </a:ext>
            </a:extLst>
          </p:cNvPr>
          <p:cNvSpPr txBox="1"/>
          <p:nvPr userDrawn="1"/>
        </p:nvSpPr>
        <p:spPr>
          <a:xfrm>
            <a:off x="1720850" y="2330135"/>
            <a:ext cx="2218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i="1" dirty="0">
                <a:solidFill>
                  <a:srgbClr val="ABA9AA"/>
                </a:solidFill>
              </a:rPr>
              <a:t>ALASA 2020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6162E4D-CE9E-41D2-9145-2644690F83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2494"/>
            <a:ext cx="12192000" cy="2510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7DAD835-7B60-4546-BE96-F0658926E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25" y="5547924"/>
            <a:ext cx="2390776" cy="13562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91E45C3-3046-4D07-BBDB-9A88EA69E1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0" y="5796576"/>
            <a:ext cx="1776412" cy="9534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992CBFC-FAD0-4789-B4BE-052753EB3A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20000" r="88065" b="68148"/>
          <a:stretch/>
        </p:blipFill>
        <p:spPr>
          <a:xfrm>
            <a:off x="723899" y="1371600"/>
            <a:ext cx="749301" cy="812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4B48573-969E-4BC8-A34B-A49230EFB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8731" r="81255" b="81053"/>
          <a:stretch/>
        </p:blipFill>
        <p:spPr>
          <a:xfrm>
            <a:off x="1346198" y="585808"/>
            <a:ext cx="749301" cy="7006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2A122E2-58AB-4AA7-BF0B-80072D227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3" t="16224" r="55882" b="78012"/>
          <a:stretch/>
        </p:blipFill>
        <p:spPr>
          <a:xfrm>
            <a:off x="4902200" y="1155700"/>
            <a:ext cx="431800" cy="39530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99E0FB3E-DE60-49CD-BFC4-E573239F9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19766" r="35060" b="68873"/>
          <a:stretch/>
        </p:blipFill>
        <p:spPr>
          <a:xfrm>
            <a:off x="7113829" y="1551009"/>
            <a:ext cx="788988" cy="77912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F9AE3B5B-94DA-4514-83DD-4DFD230CF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9" t="3468" r="2843" b="94611"/>
          <a:stretch/>
        </p:blipFill>
        <p:spPr>
          <a:xfrm>
            <a:off x="11798300" y="585809"/>
            <a:ext cx="169861" cy="13174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1A772FB6-A717-4A2A-984D-2E0814E4C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7" t="41386" r="44499" b="51804"/>
          <a:stretch/>
        </p:blipFill>
        <p:spPr>
          <a:xfrm>
            <a:off x="6591301" y="3186092"/>
            <a:ext cx="317500" cy="46701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A1793CDC-3F6D-4D62-8766-F792AD6E31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49188" r="48367" b="36752"/>
          <a:stretch/>
        </p:blipFill>
        <p:spPr>
          <a:xfrm>
            <a:off x="5600700" y="3873500"/>
            <a:ext cx="990601" cy="96418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400A90B1-5247-4B36-9D3E-02703136D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49188" r="48367" b="36752"/>
          <a:stretch/>
        </p:blipFill>
        <p:spPr>
          <a:xfrm>
            <a:off x="7113830" y="38867"/>
            <a:ext cx="788988" cy="76794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EEDF6F27-A019-4D4A-8C0C-E3A2788EF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19766" r="35060" b="68873"/>
          <a:stretch/>
        </p:blipFill>
        <p:spPr>
          <a:xfrm>
            <a:off x="803391" y="3323247"/>
            <a:ext cx="709496" cy="70062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7C0AC9D3-DA85-43BE-A2BC-F9988DDCD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9" t="3468" r="2843" b="94611"/>
          <a:stretch/>
        </p:blipFill>
        <p:spPr>
          <a:xfrm>
            <a:off x="1846261" y="388195"/>
            <a:ext cx="169861" cy="13174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62063812-56B6-4AAA-A5DA-76397D247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3" t="16224" r="55882" b="78012"/>
          <a:stretch/>
        </p:blipFill>
        <p:spPr>
          <a:xfrm>
            <a:off x="3620294" y="3542237"/>
            <a:ext cx="431800" cy="39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3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6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1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6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68653F-4C42-47BA-AC95-E59955CA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43EE8F6-05E7-473F-80D0-E6FEC913A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EB07162-5FA1-44E7-B4CA-55BBE363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3704-2C40-4B4A-B2C1-253C07838C5D}" type="datetimeFigureOut">
              <a:rPr lang="es-ES" smtClean="0"/>
              <a:t>11/03/2020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19CAA1-534B-4835-A25C-FFAD2BFC3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9502CE9-DE7E-466B-9F6B-ED0D43E7F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81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CD3DB55-41D0-4124-8174-70642EF92F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AEFEA36-641E-405D-B231-C5F20FC2C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325421C-3875-4113-AF6E-4CA5DE0B0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3704-2C40-4B4A-B2C1-253C07838C5D}" type="datetimeFigureOut">
              <a:rPr lang="es-ES" smtClean="0"/>
              <a:t>11/03/2020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39EA60E-3909-4E47-B427-B9563333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F63AF43-5B81-43DA-A83F-6D26F0F78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2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0" y="0"/>
            <a:ext cx="554445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FB70E27-37FE-42A2-B462-E5FDED6DD6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880" y="-1"/>
            <a:ext cx="45719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D7A7EFF-AB9B-482D-BA83-C2820844CB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67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C1E1CCB-9223-400F-9918-76197F48F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2" y="4940360"/>
            <a:ext cx="1816098" cy="96077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222613A-A64B-4118-9C55-616218714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20000" r="88065" b="68148"/>
          <a:stretch/>
        </p:blipFill>
        <p:spPr>
          <a:xfrm>
            <a:off x="148939" y="1742658"/>
            <a:ext cx="749301" cy="8128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DEB96C4-0221-4A98-BA2E-0693B5BCA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8731" r="81255" b="81053"/>
          <a:stretch/>
        </p:blipFill>
        <p:spPr>
          <a:xfrm>
            <a:off x="896651" y="956866"/>
            <a:ext cx="749301" cy="70062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9F3C947-A16D-424A-94D6-845818850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3" t="16224" r="55882" b="78012"/>
          <a:stretch/>
        </p:blipFill>
        <p:spPr>
          <a:xfrm>
            <a:off x="4327240" y="1526758"/>
            <a:ext cx="431800" cy="39530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EC8886F-DF59-43AA-84DF-D9A0123B13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19766" r="35060" b="68873"/>
          <a:stretch/>
        </p:blipFill>
        <p:spPr>
          <a:xfrm>
            <a:off x="5307012" y="-1"/>
            <a:ext cx="788988" cy="77912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D9479C68-E84D-4F99-A144-8EF76DE99F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9" t="3468" r="2843" b="94611"/>
          <a:stretch/>
        </p:blipFill>
        <p:spPr>
          <a:xfrm>
            <a:off x="11223340" y="956867"/>
            <a:ext cx="169861" cy="13174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91F626F-C804-4698-A8DE-48D4B6B2AD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7" t="41386" r="44499" b="51804"/>
          <a:stretch/>
        </p:blipFill>
        <p:spPr>
          <a:xfrm>
            <a:off x="6016341" y="3557150"/>
            <a:ext cx="317500" cy="46701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4CEFAD7-915C-4AEF-BD03-CDDF9F017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49188" r="48367" b="36752"/>
          <a:stretch/>
        </p:blipFill>
        <p:spPr>
          <a:xfrm>
            <a:off x="5044118" y="4234083"/>
            <a:ext cx="1451260" cy="14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3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64D2500-DBF1-44B9-B95C-B532057F0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4" y="0"/>
            <a:ext cx="12215814" cy="689834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6162E4D-CE9E-41D2-9145-2644690F83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2494"/>
            <a:ext cx="12192000" cy="2510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7DAD835-7B60-4546-BE96-F0658926E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25" y="5547924"/>
            <a:ext cx="2390776" cy="13562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91E45C3-3046-4D07-BBDB-9A88EA69E1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0" y="5796576"/>
            <a:ext cx="1776412" cy="9534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992CBFC-FAD0-4789-B4BE-052753EB3A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20000" r="88065" b="68148"/>
          <a:stretch/>
        </p:blipFill>
        <p:spPr>
          <a:xfrm>
            <a:off x="723899" y="1371600"/>
            <a:ext cx="749301" cy="812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4B48573-969E-4BC8-A34B-A49230EFB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8731" r="81255" b="81053"/>
          <a:stretch/>
        </p:blipFill>
        <p:spPr>
          <a:xfrm>
            <a:off x="1471611" y="585808"/>
            <a:ext cx="749301" cy="7006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2A122E2-58AB-4AA7-BF0B-80072D227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3" t="16224" r="55882" b="78012"/>
          <a:stretch/>
        </p:blipFill>
        <p:spPr>
          <a:xfrm>
            <a:off x="6318251" y="185165"/>
            <a:ext cx="431800" cy="39530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99E0FB3E-DE60-49CD-BFC4-E573239F9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19766" r="35060" b="68873"/>
          <a:stretch/>
        </p:blipFill>
        <p:spPr>
          <a:xfrm>
            <a:off x="7113829" y="1551009"/>
            <a:ext cx="788988" cy="77912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F9AE3B5B-94DA-4514-83DD-4DFD230CF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9" t="3468" r="2843" b="94611"/>
          <a:stretch/>
        </p:blipFill>
        <p:spPr>
          <a:xfrm>
            <a:off x="11798300" y="585809"/>
            <a:ext cx="169861" cy="13174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1A772FB6-A717-4A2A-984D-2E0814E4C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7" t="41386" r="44499" b="51804"/>
          <a:stretch/>
        </p:blipFill>
        <p:spPr>
          <a:xfrm>
            <a:off x="6591301" y="3186092"/>
            <a:ext cx="317500" cy="46701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A1793CDC-3F6D-4D62-8766-F792AD6E31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49188" r="48367" b="36752"/>
          <a:stretch/>
        </p:blipFill>
        <p:spPr>
          <a:xfrm>
            <a:off x="5600700" y="3873500"/>
            <a:ext cx="990601" cy="96418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400A90B1-5247-4B36-9D3E-02703136D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49188" r="48367" b="36752"/>
          <a:stretch/>
        </p:blipFill>
        <p:spPr>
          <a:xfrm>
            <a:off x="7113830" y="38867"/>
            <a:ext cx="788988" cy="76794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EEDF6F27-A019-4D4A-8C0C-E3A2788EF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19766" r="35060" b="68873"/>
          <a:stretch/>
        </p:blipFill>
        <p:spPr>
          <a:xfrm>
            <a:off x="803391" y="3323247"/>
            <a:ext cx="709496" cy="70062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7C0AC9D3-DA85-43BE-A2BC-F9988DDCD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9" t="3468" r="2843" b="94611"/>
          <a:stretch/>
        </p:blipFill>
        <p:spPr>
          <a:xfrm>
            <a:off x="1846261" y="388195"/>
            <a:ext cx="169861" cy="13174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62063812-56B6-4AAA-A5DA-76397D247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3" t="16224" r="55882" b="78012"/>
          <a:stretch/>
        </p:blipFill>
        <p:spPr>
          <a:xfrm>
            <a:off x="3620294" y="3542237"/>
            <a:ext cx="431800" cy="39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C6EA9A-4DBC-4D98-9DEB-54F648CC4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E1BD27E-6765-4D93-B31A-DBE3EFF71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A7391A0-59A9-4195-8797-78BC55723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8EFEAE3-6810-4176-B92D-E93DB7646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3704-2C40-4B4A-B2C1-253C07838C5D}" type="datetimeFigureOut">
              <a:rPr lang="es-ES" smtClean="0"/>
              <a:t>11/03/2020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228190B-FF66-4773-861C-B54DFB40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18B1015-0932-4623-BB04-B8F903F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848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444E61-5352-4124-A33D-C47B1772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512DEC6-E4C4-4E0E-9252-7BC029544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8C0D42E-3839-4C54-BDC1-376F30FE1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9FFFA9DC-3773-42E7-BE32-B86912436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D9F569B-6D1B-41DE-8B37-6CEDA6003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37F9E9AE-3557-41DA-9A9D-45835F7CE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3704-2C40-4B4A-B2C1-253C07838C5D}" type="datetimeFigureOut">
              <a:rPr lang="es-ES" smtClean="0"/>
              <a:t>11/03/2020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5024055-E9F0-485E-AED8-C19480FFE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5D1856F-FDBB-4774-B615-2ED54480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92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470FAFA-999A-4D1A-BE88-D401D8411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940" cy="68854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8A52CED-ACC1-49DE-9699-2316690013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62" y="1934586"/>
            <a:ext cx="1872477" cy="9906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347FEE27-90C6-4BB8-9DA5-3D305ED0A548}"/>
              </a:ext>
            </a:extLst>
          </p:cNvPr>
          <p:cNvSpPr txBox="1"/>
          <p:nvPr userDrawn="1"/>
        </p:nvSpPr>
        <p:spPr>
          <a:xfrm>
            <a:off x="1933402" y="1215877"/>
            <a:ext cx="8048998" cy="65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s-ES" sz="66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MUCHAS GRACIAS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4B71EE7-2C7A-4F32-AD62-F700C0D7A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20000" r="88065" b="68148"/>
          <a:stretch/>
        </p:blipFill>
        <p:spPr>
          <a:xfrm>
            <a:off x="473869" y="1473200"/>
            <a:ext cx="749301" cy="812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66564D2-3F17-4175-9505-4BB876ACF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8731" r="81255" b="81053"/>
          <a:stretch/>
        </p:blipFill>
        <p:spPr>
          <a:xfrm>
            <a:off x="2497690" y="753280"/>
            <a:ext cx="749301" cy="70062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9A6265B6-2ECD-4057-89BE-9E9AF4829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3" t="16224" r="55882" b="78012"/>
          <a:stretch/>
        </p:blipFill>
        <p:spPr>
          <a:xfrm>
            <a:off x="4165146" y="1637495"/>
            <a:ext cx="431800" cy="39530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5DD035F-CDD4-4D5D-B370-79E7469AF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19766" r="35060" b="68873"/>
          <a:stretch/>
        </p:blipFill>
        <p:spPr>
          <a:xfrm>
            <a:off x="7892499" y="1908183"/>
            <a:ext cx="788988" cy="7791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D83D31A9-EEEB-4E6F-BEEF-EDCE26271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9" t="3468" r="2843" b="94611"/>
          <a:stretch/>
        </p:blipFill>
        <p:spPr>
          <a:xfrm>
            <a:off x="10938670" y="242909"/>
            <a:ext cx="169861" cy="13174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24A0E36F-0EB3-4853-8329-14B3973F6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7" t="41386" r="44499" b="51804"/>
          <a:stretch/>
        </p:blipFill>
        <p:spPr>
          <a:xfrm>
            <a:off x="6341271" y="3287692"/>
            <a:ext cx="317500" cy="46701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21945246-032B-47AE-94E5-70068972E2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49188" r="48367" b="36752"/>
          <a:stretch/>
        </p:blipFill>
        <p:spPr>
          <a:xfrm>
            <a:off x="3661569" y="3272620"/>
            <a:ext cx="990601" cy="9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2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17BF2BB-95B0-467D-9D0A-1353F5385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9385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53334CB-666C-4EAF-9F8F-A13344BC5E2E}"/>
              </a:ext>
            </a:extLst>
          </p:cNvPr>
          <p:cNvSpPr/>
          <p:nvPr userDrawn="1"/>
        </p:nvSpPr>
        <p:spPr>
          <a:xfrm>
            <a:off x="812800" y="-1"/>
            <a:ext cx="469900" cy="1727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8F368FBD-DB7F-4B86-A412-BBCDAD220D20}"/>
              </a:ext>
            </a:extLst>
          </p:cNvPr>
          <p:cNvCxnSpPr/>
          <p:nvPr userDrawn="1"/>
        </p:nvCxnSpPr>
        <p:spPr>
          <a:xfrm>
            <a:off x="1384300" y="5727700"/>
            <a:ext cx="10172700" cy="0"/>
          </a:xfrm>
          <a:prstGeom prst="line">
            <a:avLst/>
          </a:prstGeom>
          <a:ln w="6350">
            <a:solidFill>
              <a:srgbClr val="F5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CA9B49D-6EEB-4955-9355-A4DF26D0FB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463" y="5857775"/>
            <a:ext cx="1531537" cy="8102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DE782DC-2056-4496-B98E-03704552F3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880" y="-1"/>
            <a:ext cx="45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8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182B7A-2C3D-400C-A0B5-C83E0412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C07DA36-0498-48BE-A49B-CC02139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196086B-A7D5-47E2-AF0C-2C1CF1A83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71CC8C5-CAA9-42BB-ABB5-BCD63D1D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3704-2C40-4B4A-B2C1-253C07838C5D}" type="datetimeFigureOut">
              <a:rPr lang="es-ES" smtClean="0"/>
              <a:t>11/03/2020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C75EB05-90D3-4B13-AB2C-50D18165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8A6158D-E0D7-418B-AE9A-084C9D0D7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01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C072B9-315D-467A-8813-D9A9F2DB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659963C1-AA87-4D37-983B-479F1EC5CA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11841D5-6CF7-4E5B-A951-AF4F9D558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F0A9285-664C-40D3-B9DA-569BA65A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3704-2C40-4B4A-B2C1-253C07838C5D}" type="datetimeFigureOut">
              <a:rPr lang="es-ES" smtClean="0"/>
              <a:t>11/03/2020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D705CEF-4B8E-4467-A8DC-721E76219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7FD7A26-C9E0-495E-A78D-F8F8D049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3621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C0CE23E1-57DF-4832-A6DF-4119D475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AC23B07-E882-41E7-B8B6-A2A68E2E6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5FD65B0-015F-4B7B-84C2-AED15B3B8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93704-2C40-4B4A-B2C1-253C07838C5D}" type="datetimeFigureOut">
              <a:rPr lang="es-ES" smtClean="0"/>
              <a:t>11/03/2020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41DBFA6-40FB-4DEC-927A-3AB90935F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2D2AA41-065B-42CA-846B-F8E62DE1C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143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30.emf"/><Relationship Id="rId7" Type="http://schemas.openxmlformats.org/officeDocument/2006/relationships/image" Target="../media/image31.tif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4.png"/><Relationship Id="rId7" Type="http://schemas.openxmlformats.org/officeDocument/2006/relationships/image" Target="../media/image3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tiff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omicas.uba.ar/institutos_y_centros/otto-thomasz/" TargetMode="External"/><Relationship Id="rId2" Type="http://schemas.openxmlformats.org/officeDocument/2006/relationships/hyperlink" Target="http://www.economicas.uba.ar/institutos_y_centros/provul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16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3.tiff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25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38000" y="2831401"/>
            <a:ext cx="6096000" cy="11047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4300"/>
              </a:lnSpc>
            </a:pPr>
            <a:r>
              <a:rPr lang="es-ES" sz="2000" b="1" spc="-130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Nuevos retos del seguro agropecuario: </a:t>
            </a:r>
            <a:r>
              <a:rPr lang="es-ES" sz="2000" b="1" spc="-130" dirty="0">
                <a:solidFill>
                  <a:srgbClr val="7FB4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masividad y tecnologías disruptivas</a:t>
            </a:r>
          </a:p>
        </p:txBody>
      </p:sp>
    </p:spTree>
    <p:extLst>
      <p:ext uri="{BB962C8B-B14F-4D97-AF65-F5344CB8AC3E}">
        <p14:creationId xmlns:p14="http://schemas.microsoft.com/office/powerpoint/2010/main" val="2115139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6CF928-8120-364B-85CC-05C0E1E363B3}"/>
              </a:ext>
            </a:extLst>
          </p:cNvPr>
          <p:cNvSpPr/>
          <p:nvPr/>
        </p:nvSpPr>
        <p:spPr>
          <a:xfrm>
            <a:off x="1366684" y="880465"/>
            <a:ext cx="3342967" cy="465065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PRECIPITACIONES Y TEMPERATURA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E6DABD-1AB3-0C4E-9F5F-92C9D1C8806F}"/>
              </a:ext>
            </a:extLst>
          </p:cNvPr>
          <p:cNvSpPr/>
          <p:nvPr/>
        </p:nvSpPr>
        <p:spPr>
          <a:xfrm>
            <a:off x="4925963" y="880465"/>
            <a:ext cx="3342967" cy="465065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14C69A-FD08-9943-9005-4A0B1DE47826}"/>
              </a:ext>
            </a:extLst>
          </p:cNvPr>
          <p:cNvSpPr/>
          <p:nvPr/>
        </p:nvSpPr>
        <p:spPr>
          <a:xfrm>
            <a:off x="8485242" y="880465"/>
            <a:ext cx="3342967" cy="465065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BALANCE HIDRICO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A176AA1-B7A6-43DF-85BB-64BE9E69D4D4}"/>
              </a:ext>
            </a:extLst>
          </p:cNvPr>
          <p:cNvSpPr txBox="1"/>
          <p:nvPr/>
        </p:nvSpPr>
        <p:spPr>
          <a:xfrm>
            <a:off x="1459407" y="0"/>
            <a:ext cx="91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SEPSI MÓDULO II</a:t>
            </a:r>
          </a:p>
        </p:txBody>
      </p:sp>
    </p:spTree>
    <p:extLst>
      <p:ext uri="{BB962C8B-B14F-4D97-AF65-F5344CB8AC3E}">
        <p14:creationId xmlns:p14="http://schemas.microsoft.com/office/powerpoint/2010/main" val="9403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6CF928-8120-364B-85CC-05C0E1E363B3}"/>
              </a:ext>
            </a:extLst>
          </p:cNvPr>
          <p:cNvSpPr/>
          <p:nvPr/>
        </p:nvSpPr>
        <p:spPr>
          <a:xfrm>
            <a:off x="1396895" y="157316"/>
            <a:ext cx="3342967" cy="7472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PRECIPITACIONES Y TEMPERATURA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E6DABD-1AB3-0C4E-9F5F-92C9D1C8806F}"/>
              </a:ext>
            </a:extLst>
          </p:cNvPr>
          <p:cNvSpPr/>
          <p:nvPr/>
        </p:nvSpPr>
        <p:spPr>
          <a:xfrm>
            <a:off x="4925963" y="157316"/>
            <a:ext cx="3342967" cy="7472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14C69A-FD08-9943-9005-4A0B1DE47826}"/>
              </a:ext>
            </a:extLst>
          </p:cNvPr>
          <p:cNvSpPr/>
          <p:nvPr/>
        </p:nvSpPr>
        <p:spPr>
          <a:xfrm>
            <a:off x="8485242" y="157316"/>
            <a:ext cx="3342967" cy="7472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BALANCE HIDRICO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DC4F06-20A5-8D47-944E-78C009CC8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93" y="1415048"/>
            <a:ext cx="3431458" cy="2083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97E699-9FC5-EC4F-B58E-B052DAB84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193" y="3663541"/>
            <a:ext cx="3461669" cy="1921182"/>
          </a:xfrm>
          <a:prstGeom prst="rect">
            <a:avLst/>
          </a:prstGeom>
        </p:spPr>
      </p:pic>
      <p:graphicFrame>
        <p:nvGraphicFramePr>
          <p:cNvPr id="8" name="Chart 9">
            <a:extLst>
              <a:ext uri="{FF2B5EF4-FFF2-40B4-BE49-F238E27FC236}">
                <a16:creationId xmlns:a16="http://schemas.microsoft.com/office/drawing/2014/main" xmlns="" id="{646296AB-0C9B-1D48-AA6A-F397C2E0A0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034304"/>
              </p:ext>
            </p:extLst>
          </p:nvPr>
        </p:nvGraphicFramePr>
        <p:xfrm>
          <a:off x="5086543" y="980032"/>
          <a:ext cx="3074232" cy="1791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A7EC259E-02A7-F14F-A8F9-180D9CD795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7642128"/>
              </p:ext>
            </p:extLst>
          </p:nvPr>
        </p:nvGraphicFramePr>
        <p:xfrm>
          <a:off x="5189202" y="2771930"/>
          <a:ext cx="2868914" cy="1672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13">
            <a:extLst>
              <a:ext uri="{FF2B5EF4-FFF2-40B4-BE49-F238E27FC236}">
                <a16:creationId xmlns:a16="http://schemas.microsoft.com/office/drawing/2014/main" xmlns="" id="{BD3F39E1-631C-DE48-93B0-7EC42586A4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348563"/>
              </p:ext>
            </p:extLst>
          </p:nvPr>
        </p:nvGraphicFramePr>
        <p:xfrm>
          <a:off x="5371070" y="4400149"/>
          <a:ext cx="2535388" cy="1477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1BA0AA-C38D-8B4E-B40E-44BDC8B7B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7667" y="1336390"/>
            <a:ext cx="2766756" cy="1882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5D9EC4-7DA6-1341-8D64-7966007038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7667" y="3586150"/>
            <a:ext cx="2868914" cy="195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37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5A84622-63AE-44BE-9FC8-318170D47647}"/>
              </a:ext>
            </a:extLst>
          </p:cNvPr>
          <p:cNvSpPr txBox="1"/>
          <p:nvPr/>
        </p:nvSpPr>
        <p:spPr>
          <a:xfrm>
            <a:off x="1459407" y="0"/>
            <a:ext cx="91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SEPSI MÓDULO III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3CE7FBD-EDEE-4FAD-9E9C-2757A4ACDB70}"/>
              </a:ext>
            </a:extLst>
          </p:cNvPr>
          <p:cNvSpPr/>
          <p:nvPr/>
        </p:nvSpPr>
        <p:spPr>
          <a:xfrm>
            <a:off x="1601038" y="928694"/>
            <a:ext cx="10276114" cy="1027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de Desarrollo Estratégico (PDE) 2019: “Aplicación de pronósticos climáticos al manejo del riesgo agropecuario” Directora: Marisol Osman, Codirector: Esteban Otto Thomasz. Adoptante: Oficina de Riesgo Agropecuario.</a:t>
            </a:r>
            <a:endParaRPr lang="es-A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8902B23-FF54-4057-8131-AC09D30D4743}"/>
              </a:ext>
            </a:extLst>
          </p:cNvPr>
          <p:cNvSpPr/>
          <p:nvPr/>
        </p:nvSpPr>
        <p:spPr>
          <a:xfrm>
            <a:off x="1601038" y="2306993"/>
            <a:ext cx="10276114" cy="1921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de información climática prospectiva en herramientas para el manejo del riesgo agropecuario asociado con factores climáticos.</a:t>
            </a: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Desarrollo y evaluación de un prototipo de sistema de pronóstico de reserva de agua en el suelo</a:t>
            </a: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Desarrollo y análisis de mapas de evaluación económica de pérdidas por sequía utilizando diferentes tipos de información climática prospectiva.</a:t>
            </a:r>
            <a:endParaRPr lang="es-A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5A84622-63AE-44BE-9FC8-318170D47647}"/>
              </a:ext>
            </a:extLst>
          </p:cNvPr>
          <p:cNvSpPr txBox="1"/>
          <p:nvPr/>
        </p:nvSpPr>
        <p:spPr>
          <a:xfrm>
            <a:off x="1459407" y="0"/>
            <a:ext cx="91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SEPSI MÓDULO III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2925819-35B5-48CB-A90C-F06109742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02" y="775943"/>
            <a:ext cx="3916239" cy="9452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A8E8341-0A8C-4F7B-BA9D-4480E9A96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985" y="775943"/>
            <a:ext cx="1949747" cy="948727"/>
          </a:xfrm>
          <a:prstGeom prst="rect">
            <a:avLst/>
          </a:prstGeom>
        </p:spPr>
      </p:pic>
      <p:pic>
        <p:nvPicPr>
          <p:cNvPr id="7" name="Imagen 37" descr="F:\CMA\DISEÑOS\LOGO FCE.png">
            <a:extLst>
              <a:ext uri="{FF2B5EF4-FFF2-40B4-BE49-F238E27FC236}">
                <a16:creationId xmlns:a16="http://schemas.microsoft.com/office/drawing/2014/main" xmlns="" id="{4C6CFBB8-06B4-4645-AF96-78455FEA2D6F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10551" y="672948"/>
            <a:ext cx="1002995" cy="104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35">
            <a:extLst>
              <a:ext uri="{FF2B5EF4-FFF2-40B4-BE49-F238E27FC236}">
                <a16:creationId xmlns:a16="http://schemas.microsoft.com/office/drawing/2014/main" xmlns="" id="{8D9A7ED3-A322-466C-B232-E9F3EEE2158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037" y="653457"/>
            <a:ext cx="1118029" cy="11042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16">
            <a:extLst>
              <a:ext uri="{FF2B5EF4-FFF2-40B4-BE49-F238E27FC236}">
                <a16:creationId xmlns:a16="http://schemas.microsoft.com/office/drawing/2014/main" xmlns="" id="{ED1B7F4C-5BE3-461D-B5EC-AD794655195E}"/>
              </a:ext>
            </a:extLst>
          </p:cNvPr>
          <p:cNvSpPr txBox="1"/>
          <p:nvPr/>
        </p:nvSpPr>
        <p:spPr>
          <a:xfrm>
            <a:off x="10013546" y="935485"/>
            <a:ext cx="140721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800" dirty="0" err="1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ProVul</a:t>
            </a:r>
            <a:endParaRPr lang="es-AR" sz="28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ACBE60BB-126A-41BF-BE9B-241AC76021CB}"/>
              </a:ext>
            </a:extLst>
          </p:cNvPr>
          <p:cNvSpPr/>
          <p:nvPr/>
        </p:nvSpPr>
        <p:spPr>
          <a:xfrm>
            <a:off x="1110002" y="2428489"/>
            <a:ext cx="3342967" cy="7472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PRONÓSTICO CLIMÁTICO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16A37C15-31DB-4DB5-9E8A-81AFB286E9BF}"/>
              </a:ext>
            </a:extLst>
          </p:cNvPr>
          <p:cNvSpPr/>
          <p:nvPr/>
        </p:nvSpPr>
        <p:spPr>
          <a:xfrm>
            <a:off x="4639070" y="2428489"/>
            <a:ext cx="3342967" cy="7472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RESERVAS DE AGUA EN SUELO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B2F49F5F-A4D8-4F5E-8EE6-C3614DACFE0C}"/>
              </a:ext>
            </a:extLst>
          </p:cNvPr>
          <p:cNvSpPr/>
          <p:nvPr/>
        </p:nvSpPr>
        <p:spPr>
          <a:xfrm>
            <a:off x="8198349" y="2428489"/>
            <a:ext cx="3342967" cy="7472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SEPSI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C1E9EEC-A1D1-4C91-B7BA-3F6424EFA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407" y="3279895"/>
            <a:ext cx="2880323" cy="173125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F169F85-664C-4C05-A1A3-027128D85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577" y="5066819"/>
            <a:ext cx="2422638" cy="420458"/>
          </a:xfrm>
          <a:prstGeom prst="rect">
            <a:avLst/>
          </a:prstGeom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xmlns="" id="{96749F2E-9EC9-4E34-995C-CAE949B65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460" y="3395040"/>
            <a:ext cx="3043952" cy="1895634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xmlns="" id="{A37F16B8-6985-448F-A203-7F03CD56AE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7217" y="3395040"/>
            <a:ext cx="2766756" cy="18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2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607B347-860D-41C0-B7CD-959E3226E5FC}"/>
              </a:ext>
            </a:extLst>
          </p:cNvPr>
          <p:cNvSpPr txBox="1"/>
          <p:nvPr/>
        </p:nvSpPr>
        <p:spPr>
          <a:xfrm>
            <a:off x="1459407" y="0"/>
            <a:ext cx="91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SEPSI MÓDULO III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FC9A2766-E153-439D-A01B-34137DAE32C4}"/>
              </a:ext>
            </a:extLst>
          </p:cNvPr>
          <p:cNvSpPr/>
          <p:nvPr/>
        </p:nvSpPr>
        <p:spPr>
          <a:xfrm>
            <a:off x="1361211" y="891090"/>
            <a:ext cx="3342967" cy="7472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PRONÓSTICO CLIMÁTICO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EE9F2665-6B2B-4323-9982-43548C57A42B}"/>
              </a:ext>
            </a:extLst>
          </p:cNvPr>
          <p:cNvSpPr/>
          <p:nvPr/>
        </p:nvSpPr>
        <p:spPr>
          <a:xfrm>
            <a:off x="4890279" y="891090"/>
            <a:ext cx="3342967" cy="7472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RESERVAS DE AGUA EN SUELO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3645DA42-94CF-459E-95F3-9DD570647642}"/>
              </a:ext>
            </a:extLst>
          </p:cNvPr>
          <p:cNvSpPr/>
          <p:nvPr/>
        </p:nvSpPr>
        <p:spPr>
          <a:xfrm>
            <a:off x="8449558" y="891090"/>
            <a:ext cx="3342967" cy="7472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SEPSI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B6635A40-7D98-468F-92FA-543325D5A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790" y="1883697"/>
            <a:ext cx="2880323" cy="173125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C042AF25-9013-456B-907D-DD67EC036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830" y="3670621"/>
            <a:ext cx="2422638" cy="420458"/>
          </a:xfrm>
          <a:prstGeom prst="rect">
            <a:avLst/>
          </a:prstGeom>
        </p:spPr>
      </p:pic>
      <p:pic>
        <p:nvPicPr>
          <p:cNvPr id="20" name="Imagen 3">
            <a:extLst>
              <a:ext uri="{FF2B5EF4-FFF2-40B4-BE49-F238E27FC236}">
                <a16:creationId xmlns:a16="http://schemas.microsoft.com/office/drawing/2014/main" xmlns="" id="{8D11368C-9CB0-470E-AF6B-4748B1531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843" y="1998842"/>
            <a:ext cx="3043952" cy="1895634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DE90E46D-040A-489D-934D-52CC65B18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600" y="1998842"/>
            <a:ext cx="2766756" cy="18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xmlns="" id="{B768C43C-B385-44D0-87FA-5575E3C66EB0}"/>
              </a:ext>
            </a:extLst>
          </p:cNvPr>
          <p:cNvSpPr/>
          <p:nvPr/>
        </p:nvSpPr>
        <p:spPr>
          <a:xfrm>
            <a:off x="2376311" y="4200314"/>
            <a:ext cx="9232326" cy="10153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xmlns="" id="{B9943102-82A9-4BE0-9121-82CCE2DDCE9F}"/>
              </a:ext>
            </a:extLst>
          </p:cNvPr>
          <p:cNvSpPr/>
          <p:nvPr/>
        </p:nvSpPr>
        <p:spPr>
          <a:xfrm>
            <a:off x="2376311" y="3077619"/>
            <a:ext cx="9232326" cy="10153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xmlns="" id="{17ED6D17-92B4-4922-928F-68ED99D8815E}"/>
              </a:ext>
            </a:extLst>
          </p:cNvPr>
          <p:cNvSpPr/>
          <p:nvPr/>
        </p:nvSpPr>
        <p:spPr>
          <a:xfrm>
            <a:off x="2384653" y="1261830"/>
            <a:ext cx="9232326" cy="173465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607B347-860D-41C0-B7CD-959E3226E5FC}"/>
              </a:ext>
            </a:extLst>
          </p:cNvPr>
          <p:cNvSpPr txBox="1"/>
          <p:nvPr/>
        </p:nvSpPr>
        <p:spPr>
          <a:xfrm>
            <a:off x="1459407" y="0"/>
            <a:ext cx="91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SEPSI MÓDULO III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xmlns="" id="{DFE3FA4D-1A08-4395-89D9-8F3142EC97E9}"/>
              </a:ext>
            </a:extLst>
          </p:cNvPr>
          <p:cNvCxnSpPr/>
          <p:nvPr/>
        </p:nvCxnSpPr>
        <p:spPr>
          <a:xfrm>
            <a:off x="2741668" y="2273084"/>
            <a:ext cx="80752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237D812-B772-482C-B32B-323E5F23111C}"/>
              </a:ext>
            </a:extLst>
          </p:cNvPr>
          <p:cNvSpPr txBox="1"/>
          <p:nvPr/>
        </p:nvSpPr>
        <p:spPr>
          <a:xfrm>
            <a:off x="4109820" y="1336980"/>
            <a:ext cx="122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Noviembre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CBD1A871-2845-41E9-B3A7-C560EFB2FA8B}"/>
              </a:ext>
            </a:extLst>
          </p:cNvPr>
          <p:cNvSpPr txBox="1"/>
          <p:nvPr/>
        </p:nvSpPr>
        <p:spPr>
          <a:xfrm>
            <a:off x="5416308" y="1336980"/>
            <a:ext cx="114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Diciembre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647FD992-41FA-4E48-8E88-5DBF81D68227}"/>
              </a:ext>
            </a:extLst>
          </p:cNvPr>
          <p:cNvSpPr txBox="1"/>
          <p:nvPr/>
        </p:nvSpPr>
        <p:spPr>
          <a:xfrm>
            <a:off x="6642068" y="1336980"/>
            <a:ext cx="732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Enero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7EBF2D50-230F-488F-BD97-1F8F30643EEC}"/>
              </a:ext>
            </a:extLst>
          </p:cNvPr>
          <p:cNvSpPr txBox="1"/>
          <p:nvPr/>
        </p:nvSpPr>
        <p:spPr>
          <a:xfrm>
            <a:off x="7576548" y="1336980"/>
            <a:ext cx="91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Febrero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649CDBAA-3E30-479F-9A6D-01AF920701BA}"/>
              </a:ext>
            </a:extLst>
          </p:cNvPr>
          <p:cNvSpPr txBox="1"/>
          <p:nvPr/>
        </p:nvSpPr>
        <p:spPr>
          <a:xfrm>
            <a:off x="8693770" y="1328704"/>
            <a:ext cx="78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Marzo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BD7BB52D-A75C-4B7A-9690-AB3BB07AB8E3}"/>
              </a:ext>
            </a:extLst>
          </p:cNvPr>
          <p:cNvSpPr txBox="1"/>
          <p:nvPr/>
        </p:nvSpPr>
        <p:spPr>
          <a:xfrm>
            <a:off x="9664943" y="1328704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Abril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F984D005-5A28-44C4-B225-FEBF39184085}"/>
              </a:ext>
            </a:extLst>
          </p:cNvPr>
          <p:cNvSpPr txBox="1"/>
          <p:nvPr/>
        </p:nvSpPr>
        <p:spPr>
          <a:xfrm>
            <a:off x="2991503" y="1336980"/>
            <a:ext cx="94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Octubre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52518226-90AA-4C14-B23B-6AC76FBFA368}"/>
              </a:ext>
            </a:extLst>
          </p:cNvPr>
          <p:cNvSpPr txBox="1"/>
          <p:nvPr/>
        </p:nvSpPr>
        <p:spPr>
          <a:xfrm>
            <a:off x="3500192" y="1800894"/>
            <a:ext cx="95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Siembra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BC6D5F69-EC61-4E2F-BD9B-470B62650E0E}"/>
              </a:ext>
            </a:extLst>
          </p:cNvPr>
          <p:cNvSpPr txBox="1"/>
          <p:nvPr/>
        </p:nvSpPr>
        <p:spPr>
          <a:xfrm>
            <a:off x="9052658" y="1795736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Cosecha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5E7E3FD2-55CB-4FB5-9C60-FBDBA1328B70}"/>
              </a:ext>
            </a:extLst>
          </p:cNvPr>
          <p:cNvSpPr txBox="1"/>
          <p:nvPr/>
        </p:nvSpPr>
        <p:spPr>
          <a:xfrm>
            <a:off x="3084845" y="2327272"/>
            <a:ext cx="1919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Entre 70% y 100% de los costos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2AF41256-0C10-46FF-A9C5-DBE9680F1F58}"/>
              </a:ext>
            </a:extLst>
          </p:cNvPr>
          <p:cNvSpPr txBox="1"/>
          <p:nvPr/>
        </p:nvSpPr>
        <p:spPr>
          <a:xfrm>
            <a:off x="8931049" y="2339304"/>
            <a:ext cx="135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8% de valor producido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F4368B97-6A3D-4038-861B-8AEED0FADB1E}"/>
              </a:ext>
            </a:extLst>
          </p:cNvPr>
          <p:cNvSpPr/>
          <p:nvPr/>
        </p:nvSpPr>
        <p:spPr>
          <a:xfrm>
            <a:off x="2399537" y="3248367"/>
            <a:ext cx="9217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Determinación de la cobertura de precio para la siguiente campaña. Usualmente la firma que produce decide poner un precio mínimo a su producción futura para garantizar un margen. 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A8A5E214-DA10-49E0-823D-3B0AC9B538A2}"/>
              </a:ext>
            </a:extLst>
          </p:cNvPr>
          <p:cNvSpPr/>
          <p:nvPr/>
        </p:nvSpPr>
        <p:spPr>
          <a:xfrm>
            <a:off x="2399537" y="4520199"/>
            <a:ext cx="9217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Optimizar cobertura de cantidades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BB5C56F7-CE7C-4B8D-B587-4E37E60F1BDD}"/>
              </a:ext>
            </a:extLst>
          </p:cNvPr>
          <p:cNvSpPr txBox="1"/>
          <p:nvPr/>
        </p:nvSpPr>
        <p:spPr>
          <a:xfrm>
            <a:off x="1459407" y="525371"/>
            <a:ext cx="91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Aplicación…</a:t>
            </a:r>
          </a:p>
        </p:txBody>
      </p:sp>
    </p:spTree>
    <p:extLst>
      <p:ext uri="{BB962C8B-B14F-4D97-AF65-F5344CB8AC3E}">
        <p14:creationId xmlns:p14="http://schemas.microsoft.com/office/powerpoint/2010/main" val="409020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91E77EC-9007-4164-9CB2-D3C35EA0F30C}"/>
              </a:ext>
            </a:extLst>
          </p:cNvPr>
          <p:cNvSpPr txBox="1"/>
          <p:nvPr/>
        </p:nvSpPr>
        <p:spPr>
          <a:xfrm>
            <a:off x="1459407" y="0"/>
            <a:ext cx="91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ALGUNOS RESULTADOS – Reporte </a:t>
            </a:r>
            <a:r>
              <a:rPr lang="es-ES" sz="2400" b="1" dirty="0" err="1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ProVul</a:t>
            </a:r>
            <a:endParaRPr lang="es-ES" sz="2400" b="1" dirty="0">
              <a:solidFill>
                <a:srgbClr val="F5A90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7F76F30-4975-48F8-88BF-56C3D677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38" y="3844622"/>
            <a:ext cx="1040366" cy="138667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1ED4E2E-C073-4B83-B1A9-A1368102C1D6}"/>
              </a:ext>
            </a:extLst>
          </p:cNvPr>
          <p:cNvSpPr/>
          <p:nvPr/>
        </p:nvSpPr>
        <p:spPr>
          <a:xfrm>
            <a:off x="1983364" y="3941787"/>
            <a:ext cx="6688363" cy="102746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Reporte </a:t>
            </a:r>
            <a:r>
              <a:rPr lang="es-MX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ProVul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1/2019 (17 enero 2019): Ingreso tendencial de la campaña 2018/19 estimado entre </a:t>
            </a:r>
            <a:r>
              <a:rPr lang="es-MX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u$s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17.748 y </a:t>
            </a:r>
            <a:r>
              <a:rPr lang="es-MX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u$s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20.643 millones.</a:t>
            </a:r>
            <a:endParaRPr lang="es-A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5473AD9-33AF-4B41-A930-22FDBA936801}"/>
              </a:ext>
            </a:extLst>
          </p:cNvPr>
          <p:cNvSpPr/>
          <p:nvPr/>
        </p:nvSpPr>
        <p:spPr>
          <a:xfrm>
            <a:off x="1903557" y="4896465"/>
            <a:ext cx="3068326" cy="390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s-MX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Valor realizado: </a:t>
            </a:r>
            <a:r>
              <a:rPr lang="es-MX" i="1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u$s</a:t>
            </a:r>
            <a:r>
              <a:rPr lang="es-MX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19.079</a:t>
            </a:r>
            <a:endParaRPr lang="es-AR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F9BE3A9-C077-4731-A887-409C2C2E8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402" y="3632220"/>
            <a:ext cx="3275112" cy="204328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A25F884-FC20-4873-97DC-30596525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680" y="1626041"/>
            <a:ext cx="4419600" cy="15240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90B6FE84-043A-45BC-9DA9-43597A148D6B}"/>
              </a:ext>
            </a:extLst>
          </p:cNvPr>
          <p:cNvSpPr/>
          <p:nvPr/>
        </p:nvSpPr>
        <p:spPr>
          <a:xfrm>
            <a:off x="1459407" y="482195"/>
            <a:ext cx="105170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i="1" dirty="0">
                <a:solidFill>
                  <a:srgbClr val="5E6671"/>
                </a:solidFill>
                <a:latin typeface="GothamBook"/>
              </a:rPr>
              <a:t>El reporte </a:t>
            </a:r>
            <a:r>
              <a:rPr lang="es-AR" sz="1600" i="1" dirty="0" err="1">
                <a:solidFill>
                  <a:srgbClr val="5E6671"/>
                </a:solidFill>
                <a:latin typeface="GothamBook"/>
              </a:rPr>
              <a:t>ProVul</a:t>
            </a:r>
            <a:r>
              <a:rPr lang="es-AR" sz="1600" i="1" dirty="0">
                <a:solidFill>
                  <a:srgbClr val="5E6671"/>
                </a:solidFill>
                <a:latin typeface="GothamBook"/>
              </a:rPr>
              <a:t> es una publicación periódica que presenta en forma sintética los avances realizados en las distintas áreas de investigación desarrolladas en el programa. Tiene como objetivo principal la difusión de ideas y resultados al público no especialista, con el fin de potenciar la transferencia de conocimiento a todos los sectores de la sociedad. </a:t>
            </a:r>
            <a:r>
              <a:rPr lang="es-AR" sz="1600" b="1" i="1" dirty="0">
                <a:solidFill>
                  <a:schemeClr val="bg1">
                    <a:lumMod val="50000"/>
                  </a:schemeClr>
                </a:solidFill>
              </a:rPr>
              <a:t>ISSN:</a:t>
            </a:r>
            <a:r>
              <a:rPr lang="es-AR" sz="1600" i="1" dirty="0">
                <a:solidFill>
                  <a:schemeClr val="bg1">
                    <a:lumMod val="50000"/>
                  </a:schemeClr>
                </a:solidFill>
              </a:rPr>
              <a:t> 2618-4389.</a:t>
            </a:r>
          </a:p>
          <a:p>
            <a:r>
              <a:rPr lang="es-AR" dirty="0"/>
              <a:t>A partir del mes de Marzo 2020 </a:t>
            </a:r>
            <a:r>
              <a:rPr lang="es-AR" b="1" dirty="0"/>
              <a:t>ha sido indexado a Thomson Reuters</a:t>
            </a:r>
            <a:endParaRPr lang="es-AR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23F9190D-A901-4095-9059-29EC0D90E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38" y="2245546"/>
            <a:ext cx="1048461" cy="1386674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5B520888-7383-49E9-B106-3FEE62D35144}"/>
              </a:ext>
            </a:extLst>
          </p:cNvPr>
          <p:cNvSpPr/>
          <p:nvPr/>
        </p:nvSpPr>
        <p:spPr>
          <a:xfrm>
            <a:off x="2025619" y="2388404"/>
            <a:ext cx="6688363" cy="70891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Reporte </a:t>
            </a:r>
            <a:r>
              <a:rPr lang="es-MX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ProVul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4/2018 (22 enero 2018): pérdidas directas en soja sequía 2018 </a:t>
            </a:r>
            <a:r>
              <a:rPr lang="es-MX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u$s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3.906 millones</a:t>
            </a:r>
            <a:endParaRPr lang="es-A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8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91E77EC-9007-4164-9CB2-D3C35EA0F30C}"/>
              </a:ext>
            </a:extLst>
          </p:cNvPr>
          <p:cNvSpPr txBox="1"/>
          <p:nvPr/>
        </p:nvSpPr>
        <p:spPr>
          <a:xfrm>
            <a:off x="1459407" y="0"/>
            <a:ext cx="91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ALGUNOS RESULTADOS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E0E2EE3-C9A5-4D7D-92C1-BF0E11F91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64" y="1458193"/>
            <a:ext cx="1052710" cy="138667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23CCA4A2-36F2-446E-B555-45359D791244}"/>
              </a:ext>
            </a:extLst>
          </p:cNvPr>
          <p:cNvSpPr/>
          <p:nvPr/>
        </p:nvSpPr>
        <p:spPr>
          <a:xfrm>
            <a:off x="2023557" y="1594694"/>
            <a:ext cx="6837038" cy="115570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Reporte </a:t>
            </a:r>
            <a:r>
              <a:rPr lang="es-MX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ProVul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1/2020 (17 enero 2019): Ingreso para la campaña 2019/20 estimado entre </a:t>
            </a:r>
            <a:r>
              <a:rPr lang="es-MX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u$s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16.481 y </a:t>
            </a:r>
            <a:r>
              <a:rPr lang="es-MX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u$s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17.812 millones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(sin incertidumbre climática)</a:t>
            </a:r>
            <a:endParaRPr lang="es-A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A25F884-FC20-4873-97DC-30596525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407" y="753883"/>
            <a:ext cx="4419600" cy="152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9325443-27C2-4178-89B3-251A8FACE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074" y="3022284"/>
            <a:ext cx="3381375" cy="22669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8622D9E-7793-44F3-B067-04B4A177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259" y="3132857"/>
            <a:ext cx="33813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4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91E77EC-9007-4164-9CB2-D3C35EA0F30C}"/>
              </a:ext>
            </a:extLst>
          </p:cNvPr>
          <p:cNvSpPr txBox="1"/>
          <p:nvPr/>
        </p:nvSpPr>
        <p:spPr>
          <a:xfrm>
            <a:off x="1760859" y="0"/>
            <a:ext cx="91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PRODUCTO CONSOLIDADO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31A48DB2-28DE-44B7-8433-2CAC2DB486E2}"/>
              </a:ext>
            </a:extLst>
          </p:cNvPr>
          <p:cNvSpPr/>
          <p:nvPr/>
        </p:nvSpPr>
        <p:spPr>
          <a:xfrm>
            <a:off x="1316442" y="967150"/>
            <a:ext cx="3342967" cy="460417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VALUACIÓN DE PÉRDIDAS PASADAS A NIVEL DEPARTAMENTAL</a:t>
            </a:r>
          </a:p>
          <a:p>
            <a:pPr algn="ctr"/>
            <a:r>
              <a:rPr lang="en-US" sz="1600" i="1" dirty="0"/>
              <a:t>(</a:t>
            </a:r>
            <a:r>
              <a:rPr lang="en-US" sz="1600" i="1" dirty="0" err="1"/>
              <a:t>modelo</a:t>
            </a:r>
            <a:r>
              <a:rPr lang="en-US" sz="1600" i="1" dirty="0"/>
              <a:t> sin </a:t>
            </a:r>
            <a:r>
              <a:rPr lang="en-US" sz="1600" i="1" dirty="0" err="1"/>
              <a:t>incertidumbre</a:t>
            </a:r>
            <a:r>
              <a:rPr lang="en-US" sz="1600" i="1" dirty="0"/>
              <a:t> </a:t>
            </a:r>
            <a:r>
              <a:rPr lang="en-US" sz="1600" i="1" dirty="0" err="1"/>
              <a:t>climática</a:t>
            </a:r>
            <a:r>
              <a:rPr lang="en-US" sz="1600" i="1" dirty="0"/>
              <a:t>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ESTIMACIÓN DEL INGRESO TENDENCIAL DE CORTO PLAZO</a:t>
            </a:r>
          </a:p>
          <a:p>
            <a:pPr algn="ctr"/>
            <a:r>
              <a:rPr lang="en-US" sz="1600" i="1" dirty="0"/>
              <a:t>(</a:t>
            </a:r>
            <a:r>
              <a:rPr lang="en-US" sz="1600" i="1" dirty="0" err="1"/>
              <a:t>modelo</a:t>
            </a:r>
            <a:r>
              <a:rPr lang="en-US" sz="1600" i="1" dirty="0"/>
              <a:t> con </a:t>
            </a:r>
            <a:r>
              <a:rPr lang="en-US" sz="1600" i="1" dirty="0" err="1"/>
              <a:t>incertidumbre</a:t>
            </a:r>
            <a:r>
              <a:rPr lang="en-US" sz="1600" i="1" dirty="0"/>
              <a:t> </a:t>
            </a:r>
            <a:r>
              <a:rPr lang="en-US" sz="1600" i="1" dirty="0" err="1"/>
              <a:t>climática</a:t>
            </a:r>
            <a:r>
              <a:rPr lang="en-US" sz="1600" i="1" dirty="0"/>
              <a:t>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ESTIMACIÓN DE INGRESO PROMEDIO DE LAGO PLAZO </a:t>
            </a:r>
            <a:r>
              <a:rPr lang="en-US" sz="1600" i="1" dirty="0"/>
              <a:t>(SUPUESTO DE ANÁLOGOS CLIMÁTICOS)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NIVEL DEPARTAMENTAL TOTALMENTE ESCALABLE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D378E12F-786D-4E76-BB9D-257B0438152A}"/>
              </a:ext>
            </a:extLst>
          </p:cNvPr>
          <p:cNvSpPr/>
          <p:nvPr/>
        </p:nvSpPr>
        <p:spPr>
          <a:xfrm>
            <a:off x="4945571" y="967150"/>
            <a:ext cx="3342967" cy="460417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ESTIMACIÓN DE OUTPUT UNA VEZ REALIZADO EL PERÍODO CLIMÁTICO CRÍTICO</a:t>
            </a:r>
          </a:p>
          <a:p>
            <a:pPr algn="ctr"/>
            <a:r>
              <a:rPr lang="en-US" sz="1600" i="1" dirty="0"/>
              <a:t>(</a:t>
            </a:r>
            <a:r>
              <a:rPr lang="en-US" sz="1600" i="1" dirty="0" err="1"/>
              <a:t>modelo</a:t>
            </a:r>
            <a:r>
              <a:rPr lang="en-US" sz="1600" i="1" dirty="0"/>
              <a:t> sin </a:t>
            </a:r>
            <a:r>
              <a:rPr lang="en-US" sz="1600" i="1" dirty="0" err="1"/>
              <a:t>incertidumbre</a:t>
            </a:r>
            <a:r>
              <a:rPr lang="en-US" sz="1600" i="1" dirty="0"/>
              <a:t> </a:t>
            </a:r>
            <a:r>
              <a:rPr lang="en-US" sz="1600" i="1" dirty="0" err="1"/>
              <a:t>climática</a:t>
            </a:r>
            <a:r>
              <a:rPr lang="en-US" sz="1600" i="1" dirty="0"/>
              <a:t>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NIVEL AGREGADO</a:t>
            </a:r>
          </a:p>
          <a:p>
            <a:pPr algn="ctr"/>
            <a:r>
              <a:rPr lang="en-US" dirty="0"/>
              <a:t>NIVEL REGIONAL</a:t>
            </a:r>
          </a:p>
          <a:p>
            <a:pPr algn="ctr"/>
            <a:r>
              <a:rPr lang="en-US" dirty="0"/>
              <a:t>NIVEL DEPARTAMENTAL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3CFDD833-0EA9-4D02-B0CE-17FDF49E00B9}"/>
              </a:ext>
            </a:extLst>
          </p:cNvPr>
          <p:cNvSpPr/>
          <p:nvPr/>
        </p:nvSpPr>
        <p:spPr>
          <a:xfrm>
            <a:off x="8574700" y="967150"/>
            <a:ext cx="3342967" cy="460417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ESTIMACIÓN DE OUTPUT EN BASE A PRONÓSTICO TEMPRANO</a:t>
            </a:r>
          </a:p>
          <a:p>
            <a:pPr algn="ctr"/>
            <a:r>
              <a:rPr lang="en-US" sz="1600" i="1" dirty="0"/>
              <a:t>(</a:t>
            </a:r>
            <a:r>
              <a:rPr lang="en-US" sz="1600" i="1" dirty="0" err="1"/>
              <a:t>modelo</a:t>
            </a:r>
            <a:r>
              <a:rPr lang="en-US" sz="1600" i="1" dirty="0"/>
              <a:t> </a:t>
            </a:r>
            <a:r>
              <a:rPr lang="en-US" sz="1600" i="1" dirty="0" err="1"/>
              <a:t>probabilístico</a:t>
            </a:r>
            <a:r>
              <a:rPr lang="en-US" sz="1600" i="1" dirty="0"/>
              <a:t>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NIVEL AGREGADO</a:t>
            </a:r>
          </a:p>
          <a:p>
            <a:pPr algn="ctr"/>
            <a:r>
              <a:rPr lang="en-US" dirty="0"/>
              <a:t>NIVEL REGIONAL</a:t>
            </a:r>
          </a:p>
          <a:p>
            <a:pPr algn="ctr"/>
            <a:r>
              <a:rPr lang="en-US" dirty="0"/>
              <a:t>NIVEL DEPARTAMENTAL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445D5756-38A0-4814-990A-1E0534874E75}"/>
              </a:ext>
            </a:extLst>
          </p:cNvPr>
          <p:cNvSpPr/>
          <p:nvPr/>
        </p:nvSpPr>
        <p:spPr>
          <a:xfrm>
            <a:off x="1316444" y="544423"/>
            <a:ext cx="3342967" cy="3399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MÓDULO I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9016F056-7BA3-40EB-BE35-D24F94E73151}"/>
              </a:ext>
            </a:extLst>
          </p:cNvPr>
          <p:cNvSpPr/>
          <p:nvPr/>
        </p:nvSpPr>
        <p:spPr>
          <a:xfrm>
            <a:off x="4945572" y="515114"/>
            <a:ext cx="3342967" cy="3399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MÓDULO II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794FA304-F1EA-42B9-B24E-D285925C9534}"/>
              </a:ext>
            </a:extLst>
          </p:cNvPr>
          <p:cNvSpPr/>
          <p:nvPr/>
        </p:nvSpPr>
        <p:spPr>
          <a:xfrm>
            <a:off x="8574700" y="515113"/>
            <a:ext cx="3342967" cy="3399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MÓDULO III</a:t>
            </a:r>
          </a:p>
        </p:txBody>
      </p:sp>
    </p:spTree>
    <p:extLst>
      <p:ext uri="{BB962C8B-B14F-4D97-AF65-F5344CB8AC3E}">
        <p14:creationId xmlns:p14="http://schemas.microsoft.com/office/powerpoint/2010/main" val="128692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D60BF4D0-1A73-45BC-B677-97A95575553B}"/>
              </a:ext>
            </a:extLst>
          </p:cNvPr>
          <p:cNvSpPr/>
          <p:nvPr/>
        </p:nvSpPr>
        <p:spPr>
          <a:xfrm>
            <a:off x="3273288" y="4309460"/>
            <a:ext cx="5906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hlinkClick r:id="rId2"/>
              </a:rPr>
              <a:t>http://www.economicas.uba.ar/institutos_y_centros/provul/</a:t>
            </a:r>
            <a:endParaRPr lang="es-AR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6B3C938-8FD8-4D64-84D1-A4A0483CA0B1}"/>
              </a:ext>
            </a:extLst>
          </p:cNvPr>
          <p:cNvSpPr/>
          <p:nvPr/>
        </p:nvSpPr>
        <p:spPr>
          <a:xfrm>
            <a:off x="4888169" y="3940128"/>
            <a:ext cx="2415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latin typeface="GothamBook"/>
              </a:rPr>
              <a:t>ethomasz@econ.uba.ar</a:t>
            </a:r>
            <a:endParaRPr lang="es-AR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A9DE67C-7D45-4493-85A0-E51FAB8CECEA}"/>
              </a:ext>
            </a:extLst>
          </p:cNvPr>
          <p:cNvSpPr/>
          <p:nvPr/>
        </p:nvSpPr>
        <p:spPr>
          <a:xfrm>
            <a:off x="2977661" y="3059668"/>
            <a:ext cx="6749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solidFill>
                  <a:srgbClr val="5E6671"/>
                </a:solidFill>
                <a:latin typeface="GothamLight"/>
              </a:rPr>
              <a:t>Programa Vulnerabilidad Socioeconómica al Riesgo Climático - </a:t>
            </a:r>
            <a:r>
              <a:rPr lang="es-AR" dirty="0" err="1">
                <a:solidFill>
                  <a:srgbClr val="5E6671"/>
                </a:solidFill>
                <a:latin typeface="GothamLight"/>
              </a:rPr>
              <a:t>ProVul</a:t>
            </a:r>
            <a:endParaRPr lang="es-AR" b="0" i="0" dirty="0">
              <a:solidFill>
                <a:srgbClr val="5E6671"/>
              </a:solidFill>
              <a:effectLst/>
              <a:latin typeface="GothamLight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60CBC844-F9F9-4070-98D6-35677A75BA44}"/>
              </a:ext>
            </a:extLst>
          </p:cNvPr>
          <p:cNvSpPr/>
          <p:nvPr/>
        </p:nvSpPr>
        <p:spPr>
          <a:xfrm>
            <a:off x="4797695" y="3429000"/>
            <a:ext cx="2596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F2851E"/>
                </a:solidFill>
                <a:latin typeface="GothamBook"/>
                <a:hlinkClick r:id="rId3"/>
              </a:rPr>
              <a:t>Dr. Esteban Otto Thomasz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23873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xmlns="" id="{12F04CBE-1C62-4F5B-8A76-5FC7CB3C87C4}"/>
              </a:ext>
            </a:extLst>
          </p:cNvPr>
          <p:cNvGrpSpPr/>
          <p:nvPr/>
        </p:nvGrpSpPr>
        <p:grpSpPr>
          <a:xfrm>
            <a:off x="6295923" y="273773"/>
            <a:ext cx="5424129" cy="5246536"/>
            <a:chOff x="5340973" y="512200"/>
            <a:chExt cx="23790308" cy="3260563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xmlns="" id="{635BA080-876A-4A89-ACDF-0FF029604B15}"/>
                </a:ext>
              </a:extLst>
            </p:cNvPr>
            <p:cNvSpPr txBox="1"/>
            <p:nvPr/>
          </p:nvSpPr>
          <p:spPr>
            <a:xfrm>
              <a:off x="5340973" y="512200"/>
              <a:ext cx="22324076" cy="3260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s-ES" sz="4400" b="1" dirty="0">
                  <a:solidFill>
                    <a:srgbClr val="F5A90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Aplicación de pronósticos climáticos al manejo del riesgo agropecuario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xmlns="" id="{180BFD58-E017-49A1-9B83-29A1DF6D5A95}"/>
                </a:ext>
              </a:extLst>
            </p:cNvPr>
            <p:cNvSpPr txBox="1"/>
            <p:nvPr/>
          </p:nvSpPr>
          <p:spPr>
            <a:xfrm>
              <a:off x="5642845" y="2515852"/>
              <a:ext cx="23488436" cy="745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b="1" dirty="0">
                  <a:solidFill>
                    <a:schemeClr val="bg1">
                      <a:lumMod val="50000"/>
                    </a:schemeClr>
                  </a:solidFill>
                </a:rPr>
                <a:t>Dr. Esteban Otto Thomasz</a:t>
              </a:r>
            </a:p>
            <a:p>
              <a:r>
                <a:rPr lang="es-ES" dirty="0">
                  <a:solidFill>
                    <a:schemeClr val="bg1">
                      <a:lumMod val="50000"/>
                    </a:schemeClr>
                  </a:solidFill>
                </a:rPr>
                <a:t>Director Programa Vulnerabilidad al Riesgo Climático (</a:t>
              </a:r>
              <a:r>
                <a:rPr lang="es-ES" dirty="0" err="1">
                  <a:solidFill>
                    <a:schemeClr val="bg1">
                      <a:lumMod val="50000"/>
                    </a:schemeClr>
                  </a:solidFill>
                </a:rPr>
                <a:t>ProVul</a:t>
              </a:r>
              <a:r>
                <a:rPr lang="es-ES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  <a:p>
              <a:r>
                <a:rPr lang="es-ES" dirty="0">
                  <a:solidFill>
                    <a:schemeClr val="bg1">
                      <a:lumMod val="50000"/>
                    </a:schemeClr>
                  </a:solidFill>
                </a:rPr>
                <a:t>Universidad de Buenos Aires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787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31F3DA-0389-4992-816A-4D7C9D843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750" y="300665"/>
            <a:ext cx="82296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4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224E98F-8163-4F87-A5AE-43E684553449}"/>
              </a:ext>
            </a:extLst>
          </p:cNvPr>
          <p:cNvSpPr txBox="1"/>
          <p:nvPr/>
        </p:nvSpPr>
        <p:spPr>
          <a:xfrm>
            <a:off x="1933050" y="631641"/>
            <a:ext cx="9668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Vulnerabilidad al Riesgo Climático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7DFC7832-4263-4900-95FD-D6B2FE151CCE}"/>
              </a:ext>
            </a:extLst>
          </p:cNvPr>
          <p:cNvSpPr/>
          <p:nvPr/>
        </p:nvSpPr>
        <p:spPr>
          <a:xfrm>
            <a:off x="1738364" y="3328963"/>
            <a:ext cx="9576080" cy="231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AR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locales acreditados:</a:t>
            </a:r>
            <a:endParaRPr lang="es-A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MX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PICT 2018 (03537) - Temas abiertos: Sistema de valuación de pérdidas económicas por eventos climáticos extremos en cultivos extensivos de Argentina. Director: Esteban Otto Thomasz. Resolución 401-19.</a:t>
            </a:r>
            <a:endParaRPr lang="es-A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MX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de Desarrollo Estratégico (PDE) 2019: “Aplicación de pronósticos climáticos al manejo del riesgo agropecuario” Directora: Marisol Osman, Codirector: Esteban Otto Thomasz. Adoptante: Oficina de Riesgo Agropecuario.</a:t>
            </a:r>
            <a:endParaRPr lang="es-A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8A7CEAEC-7C34-4A37-A723-F6D1748676CF}"/>
              </a:ext>
            </a:extLst>
          </p:cNvPr>
          <p:cNvSpPr/>
          <p:nvPr/>
        </p:nvSpPr>
        <p:spPr>
          <a:xfrm>
            <a:off x="1738364" y="1478873"/>
            <a:ext cx="9455500" cy="16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internacionales</a:t>
            </a:r>
            <a:endParaRPr lang="es-A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es-AR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Impacto económico de eventos climáticos extremos. El caso de la sequía en la producción de ovino cárnico en la Región de Extremadura, España. Proyecto conjunto entre la Universidad de Extremadura y el Programa en Vulnerabilidad Socioeconómica al Riesgo Climático, adoptado por EA </a:t>
            </a:r>
            <a:r>
              <a:rPr lang="es-AR" sz="16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es-AR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 y financiado por la Fundación del Banco de Extremadura, España. </a:t>
            </a:r>
            <a:endParaRPr lang="es-A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C9BDEDF-FA7E-46A4-9380-D50DEE386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63" y="5861282"/>
            <a:ext cx="3013995" cy="7275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3406FFF-361E-406B-A819-82E5FEDF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050" y="5861282"/>
            <a:ext cx="1500554" cy="730154"/>
          </a:xfrm>
          <a:prstGeom prst="rect">
            <a:avLst/>
          </a:prstGeom>
        </p:spPr>
      </p:pic>
      <p:pic>
        <p:nvPicPr>
          <p:cNvPr id="12" name="Imagen 37" descr="F:\CMA\DISEÑOS\LOGO FCE.png">
            <a:extLst>
              <a:ext uri="{FF2B5EF4-FFF2-40B4-BE49-F238E27FC236}">
                <a16:creationId xmlns:a16="http://schemas.microsoft.com/office/drawing/2014/main" xmlns="" id="{73026F35-6BB9-48C8-9B5C-193F29F51F8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2525" y="5773263"/>
            <a:ext cx="1002995" cy="104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35">
            <a:extLst>
              <a:ext uri="{FF2B5EF4-FFF2-40B4-BE49-F238E27FC236}">
                <a16:creationId xmlns:a16="http://schemas.microsoft.com/office/drawing/2014/main" xmlns="" id="{51861521-480E-4CEA-B6BC-303D99A1BA1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11" y="5753772"/>
            <a:ext cx="1118029" cy="11042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6">
            <a:extLst>
              <a:ext uri="{FF2B5EF4-FFF2-40B4-BE49-F238E27FC236}">
                <a16:creationId xmlns:a16="http://schemas.microsoft.com/office/drawing/2014/main" xmlns="" id="{5B1D5868-BFBA-4300-A059-363991D9A4AB}"/>
              </a:ext>
            </a:extLst>
          </p:cNvPr>
          <p:cNvSpPr txBox="1"/>
          <p:nvPr/>
        </p:nvSpPr>
        <p:spPr>
          <a:xfrm>
            <a:off x="8345520" y="6035800"/>
            <a:ext cx="140721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800" dirty="0" err="1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ProVul</a:t>
            </a:r>
            <a:endParaRPr lang="es-AR" sz="28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0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C84E6B5-7632-F845-8251-D874790DBC35}"/>
              </a:ext>
            </a:extLst>
          </p:cNvPr>
          <p:cNvSpPr/>
          <p:nvPr/>
        </p:nvSpPr>
        <p:spPr>
          <a:xfrm>
            <a:off x="1316442" y="920667"/>
            <a:ext cx="3342967" cy="465065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MÓDULO I:</a:t>
            </a:r>
          </a:p>
          <a:p>
            <a:pPr algn="ctr"/>
            <a:r>
              <a:rPr lang="en-US" dirty="0"/>
              <a:t>VALUACIÓN DE PÉRDIDAS PASADAS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“¿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pasó</a:t>
            </a:r>
            <a:r>
              <a:rPr lang="en-US" dirty="0"/>
              <a:t>?”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02F291-E0D9-314C-9FE6-AA0A650A0AFD}"/>
              </a:ext>
            </a:extLst>
          </p:cNvPr>
          <p:cNvSpPr/>
          <p:nvPr/>
        </p:nvSpPr>
        <p:spPr>
          <a:xfrm>
            <a:off x="4875721" y="920667"/>
            <a:ext cx="3342967" cy="465065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MÓDULO II:</a:t>
            </a:r>
          </a:p>
          <a:p>
            <a:pPr algn="ctr"/>
            <a:r>
              <a:rPr lang="en-US" dirty="0"/>
              <a:t>ESTIMACIÓN DE OUTPUT DE CAMAPAÑA EN CURSO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“¿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pasando</a:t>
            </a:r>
            <a:r>
              <a:rPr lang="en-US" dirty="0"/>
              <a:t>?”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32B361-CD44-7943-91D1-1D856868104C}"/>
              </a:ext>
            </a:extLst>
          </p:cNvPr>
          <p:cNvSpPr/>
          <p:nvPr/>
        </p:nvSpPr>
        <p:spPr>
          <a:xfrm>
            <a:off x="8435000" y="920667"/>
            <a:ext cx="3342967" cy="465065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MÓDULO III:</a:t>
            </a:r>
          </a:p>
          <a:p>
            <a:pPr algn="ctr"/>
            <a:r>
              <a:rPr lang="en-US" dirty="0"/>
              <a:t>PRONÓSTICO PRE-CAMPAÑA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“¿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llegar</a:t>
            </a:r>
            <a:r>
              <a:rPr lang="en-US" dirty="0"/>
              <a:t> a pasar?”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9413166-220D-45EB-B354-4DFC1C8F67FF}"/>
              </a:ext>
            </a:extLst>
          </p:cNvPr>
          <p:cNvSpPr txBox="1"/>
          <p:nvPr/>
        </p:nvSpPr>
        <p:spPr>
          <a:xfrm>
            <a:off x="1964014" y="94731"/>
            <a:ext cx="9668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DE EVALUACIÓN DE PÉRDIDAS POR SEQUÍAS E INUNDACIONES (SEPSI)</a:t>
            </a:r>
          </a:p>
        </p:txBody>
      </p:sp>
    </p:spTree>
    <p:extLst>
      <p:ext uri="{BB962C8B-B14F-4D97-AF65-F5344CB8AC3E}">
        <p14:creationId xmlns:p14="http://schemas.microsoft.com/office/powerpoint/2010/main" val="34072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>
            <a:extLst>
              <a:ext uri="{FF2B5EF4-FFF2-40B4-BE49-F238E27FC236}">
                <a16:creationId xmlns:a16="http://schemas.microsoft.com/office/drawing/2014/main" xmlns="" id="{A9B67D85-6399-4248-ACBB-B8EC9BE8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078" y="696907"/>
            <a:ext cx="4428927" cy="2282201"/>
          </a:xfrm>
          <a:prstGeom prst="rect">
            <a:avLst/>
          </a:prstGeom>
        </p:spPr>
      </p:pic>
      <p:pic>
        <p:nvPicPr>
          <p:cNvPr id="3" name="Imagen 4">
            <a:extLst>
              <a:ext uri="{FF2B5EF4-FFF2-40B4-BE49-F238E27FC236}">
                <a16:creationId xmlns:a16="http://schemas.microsoft.com/office/drawing/2014/main" xmlns="" id="{C1089C63-4927-D348-A530-72D992BF5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389" y="689092"/>
            <a:ext cx="4647967" cy="2297832"/>
          </a:xfrm>
          <a:prstGeom prst="rect">
            <a:avLst/>
          </a:prstGeom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xmlns="" id="{29CC6D0E-38C9-6740-AEC5-C493B59EE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407" y="3388808"/>
            <a:ext cx="4469598" cy="2283231"/>
          </a:xfrm>
          <a:prstGeom prst="rect">
            <a:avLst/>
          </a:prstGeom>
        </p:spPr>
      </p:pic>
      <p:sp>
        <p:nvSpPr>
          <p:cNvPr id="5" name="Rectángulo 6">
            <a:extLst>
              <a:ext uri="{FF2B5EF4-FFF2-40B4-BE49-F238E27FC236}">
                <a16:creationId xmlns:a16="http://schemas.microsoft.com/office/drawing/2014/main" xmlns="" id="{0BBB1DEE-B71D-9D45-94D1-7915A1BA96E7}"/>
              </a:ext>
            </a:extLst>
          </p:cNvPr>
          <p:cNvSpPr/>
          <p:nvPr/>
        </p:nvSpPr>
        <p:spPr>
          <a:xfrm>
            <a:off x="2918253" y="357559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libri" charset="0"/>
                <a:ea typeface="Calibri" charset="0"/>
                <a:cs typeface="Times New Roman" charset="0"/>
              </a:rPr>
              <a:t>2009</a:t>
            </a:r>
            <a:endParaRPr lang="es-ES_tradnl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xmlns="" id="{F2B06030-397E-B74E-AC30-AD5BE86F330C}"/>
              </a:ext>
            </a:extLst>
          </p:cNvPr>
          <p:cNvSpPr/>
          <p:nvPr/>
        </p:nvSpPr>
        <p:spPr>
          <a:xfrm>
            <a:off x="8098629" y="33729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libri" charset="0"/>
                <a:ea typeface="Calibri" charset="0"/>
                <a:cs typeface="Times New Roman" charset="0"/>
              </a:rPr>
              <a:t>2012</a:t>
            </a:r>
            <a:endParaRPr lang="es-ES_tradnl" dirty="0"/>
          </a:p>
        </p:txBody>
      </p:sp>
      <p:sp>
        <p:nvSpPr>
          <p:cNvPr id="7" name="Rectángulo 8">
            <a:extLst>
              <a:ext uri="{FF2B5EF4-FFF2-40B4-BE49-F238E27FC236}">
                <a16:creationId xmlns:a16="http://schemas.microsoft.com/office/drawing/2014/main" xmlns="" id="{CFD0E4E3-6A20-BC47-8C36-3E2D553C8A30}"/>
              </a:ext>
            </a:extLst>
          </p:cNvPr>
          <p:cNvSpPr/>
          <p:nvPr/>
        </p:nvSpPr>
        <p:spPr>
          <a:xfrm>
            <a:off x="2767526" y="305966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libri" charset="0"/>
                <a:ea typeface="Calibri" charset="0"/>
                <a:cs typeface="Times New Roman" charset="0"/>
              </a:rPr>
              <a:t>2018</a:t>
            </a:r>
            <a:endParaRPr lang="es-ES_tradn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4C4C399-7B8A-4D59-B6CA-D70301989E88}"/>
              </a:ext>
            </a:extLst>
          </p:cNvPr>
          <p:cNvSpPr txBox="1"/>
          <p:nvPr/>
        </p:nvSpPr>
        <p:spPr>
          <a:xfrm>
            <a:off x="1459407" y="0"/>
            <a:ext cx="91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SEPSI MÓDULO I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AEC176C-998F-4797-B161-42D77E158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389" y="3388808"/>
            <a:ext cx="14763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>
            <a:extLst>
              <a:ext uri="{FF2B5EF4-FFF2-40B4-BE49-F238E27FC236}">
                <a16:creationId xmlns:a16="http://schemas.microsoft.com/office/drawing/2014/main" xmlns="" id="{936A1747-32FA-3546-A907-671C2F56C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31" y="837518"/>
            <a:ext cx="3638227" cy="2265722"/>
          </a:xfrm>
          <a:prstGeom prst="rect">
            <a:avLst/>
          </a:prstGeom>
        </p:spPr>
      </p:pic>
      <p:pic>
        <p:nvPicPr>
          <p:cNvPr id="3" name="Imagen 5">
            <a:extLst>
              <a:ext uri="{FF2B5EF4-FFF2-40B4-BE49-F238E27FC236}">
                <a16:creationId xmlns:a16="http://schemas.microsoft.com/office/drawing/2014/main" xmlns="" id="{93225AB3-D29E-104B-839B-1BFF0AFCE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31" y="3523019"/>
            <a:ext cx="3638227" cy="1898205"/>
          </a:xfrm>
          <a:prstGeom prst="rect">
            <a:avLst/>
          </a:prstGeom>
        </p:spPr>
      </p:pic>
      <p:pic>
        <p:nvPicPr>
          <p:cNvPr id="4" name="Imagen 6">
            <a:extLst>
              <a:ext uri="{FF2B5EF4-FFF2-40B4-BE49-F238E27FC236}">
                <a16:creationId xmlns:a16="http://schemas.microsoft.com/office/drawing/2014/main" xmlns="" id="{6B88D4BC-ACFC-2442-8C55-0C1875E53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08195"/>
            <a:ext cx="4103077" cy="2114291"/>
          </a:xfrm>
          <a:prstGeom prst="rect">
            <a:avLst/>
          </a:prstGeom>
        </p:spPr>
      </p:pic>
      <p:sp>
        <p:nvSpPr>
          <p:cNvPr id="5" name="CuadroTexto 8">
            <a:extLst>
              <a:ext uri="{FF2B5EF4-FFF2-40B4-BE49-F238E27FC236}">
                <a16:creationId xmlns:a16="http://schemas.microsoft.com/office/drawing/2014/main" xmlns="" id="{D4622001-C1C4-E048-80E3-628E487A8A40}"/>
              </a:ext>
            </a:extLst>
          </p:cNvPr>
          <p:cNvSpPr txBox="1"/>
          <p:nvPr/>
        </p:nvSpPr>
        <p:spPr>
          <a:xfrm>
            <a:off x="6128893" y="438863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EX-POST 2009 ABSOLUTE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xmlns="" id="{69A3007E-1DC3-0E41-8BE6-E1200F73A94D}"/>
              </a:ext>
            </a:extLst>
          </p:cNvPr>
          <p:cNvSpPr txBox="1"/>
          <p:nvPr/>
        </p:nvSpPr>
        <p:spPr>
          <a:xfrm>
            <a:off x="1475731" y="3103240"/>
            <a:ext cx="205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VALUE AT RISK 2018</a:t>
            </a:r>
          </a:p>
        </p:txBody>
      </p:sp>
      <p:pic>
        <p:nvPicPr>
          <p:cNvPr id="7" name="Imagen 10">
            <a:extLst>
              <a:ext uri="{FF2B5EF4-FFF2-40B4-BE49-F238E27FC236}">
                <a16:creationId xmlns:a16="http://schemas.microsoft.com/office/drawing/2014/main" xmlns="" id="{C1C78772-ED95-F84D-AA2F-3F8604A59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704" y="3452501"/>
            <a:ext cx="4076373" cy="1999961"/>
          </a:xfrm>
          <a:prstGeom prst="rect">
            <a:avLst/>
          </a:prstGeom>
        </p:spPr>
      </p:pic>
      <p:sp>
        <p:nvSpPr>
          <p:cNvPr id="8" name="CuadroTexto 11">
            <a:extLst>
              <a:ext uri="{FF2B5EF4-FFF2-40B4-BE49-F238E27FC236}">
                <a16:creationId xmlns:a16="http://schemas.microsoft.com/office/drawing/2014/main" xmlns="" id="{38445F04-7EF9-BE4F-99F1-0745817C3902}"/>
              </a:ext>
            </a:extLst>
          </p:cNvPr>
          <p:cNvSpPr txBox="1"/>
          <p:nvPr/>
        </p:nvSpPr>
        <p:spPr>
          <a:xfrm>
            <a:off x="1475731" y="468186"/>
            <a:ext cx="166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FORECAST 2019</a:t>
            </a:r>
          </a:p>
        </p:txBody>
      </p:sp>
      <p:sp>
        <p:nvSpPr>
          <p:cNvPr id="9" name="CuadroTexto 14">
            <a:extLst>
              <a:ext uri="{FF2B5EF4-FFF2-40B4-BE49-F238E27FC236}">
                <a16:creationId xmlns:a16="http://schemas.microsoft.com/office/drawing/2014/main" xmlns="" id="{A2A04EB5-0DE8-5648-9011-009281221DEE}"/>
              </a:ext>
            </a:extLst>
          </p:cNvPr>
          <p:cNvSpPr txBox="1"/>
          <p:nvPr/>
        </p:nvSpPr>
        <p:spPr>
          <a:xfrm>
            <a:off x="6089811" y="3112392"/>
            <a:ext cx="222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EXPOST 2009 RELATIV</a:t>
            </a:r>
          </a:p>
        </p:txBody>
      </p:sp>
      <p:pic>
        <p:nvPicPr>
          <p:cNvPr id="11" name="Imagen 37" descr="F:\CMA\DISEÑOS\LOGO FCE.png">
            <a:extLst>
              <a:ext uri="{FF2B5EF4-FFF2-40B4-BE49-F238E27FC236}">
                <a16:creationId xmlns:a16="http://schemas.microsoft.com/office/drawing/2014/main" xmlns="" id="{DE05BF6A-9FDF-4444-A229-8321B87A1DA8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32012" y="5904619"/>
            <a:ext cx="449744" cy="47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n 35">
            <a:extLst>
              <a:ext uri="{FF2B5EF4-FFF2-40B4-BE49-F238E27FC236}">
                <a16:creationId xmlns:a16="http://schemas.microsoft.com/office/drawing/2014/main" xmlns="" id="{7BDEB229-7FB3-8F4C-8976-483EA2660B5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53" y="5904619"/>
            <a:ext cx="491259" cy="4851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6">
            <a:extLst>
              <a:ext uri="{FF2B5EF4-FFF2-40B4-BE49-F238E27FC236}">
                <a16:creationId xmlns:a16="http://schemas.microsoft.com/office/drawing/2014/main" xmlns="" id="{70FB451C-4E13-7D42-8E5E-0E0907D79959}"/>
              </a:ext>
            </a:extLst>
          </p:cNvPr>
          <p:cNvSpPr txBox="1"/>
          <p:nvPr/>
        </p:nvSpPr>
        <p:spPr>
          <a:xfrm>
            <a:off x="2281756" y="5943921"/>
            <a:ext cx="86359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dirty="0" err="1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ProVul</a:t>
            </a:r>
            <a:endParaRPr lang="es-AR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086ED210-40E7-4F42-93E6-E4411C8C05DC}"/>
              </a:ext>
            </a:extLst>
          </p:cNvPr>
          <p:cNvSpPr txBox="1"/>
          <p:nvPr/>
        </p:nvSpPr>
        <p:spPr>
          <a:xfrm>
            <a:off x="1459407" y="0"/>
            <a:ext cx="91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SEPSI MÓDULO I</a:t>
            </a:r>
          </a:p>
        </p:txBody>
      </p:sp>
    </p:spTree>
    <p:extLst>
      <p:ext uri="{BB962C8B-B14F-4D97-AF65-F5344CB8AC3E}">
        <p14:creationId xmlns:p14="http://schemas.microsoft.com/office/powerpoint/2010/main" val="19885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>
            <a:extLst>
              <a:ext uri="{FF2B5EF4-FFF2-40B4-BE49-F238E27FC236}">
                <a16:creationId xmlns:a16="http://schemas.microsoft.com/office/drawing/2014/main" xmlns="" id="{455BC44A-9D71-5848-8925-77B98001F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26" y="1448584"/>
            <a:ext cx="4564974" cy="3095161"/>
          </a:xfrm>
          <a:prstGeom prst="rect">
            <a:avLst/>
          </a:prstGeom>
        </p:spPr>
      </p:pic>
      <p:pic>
        <p:nvPicPr>
          <p:cNvPr id="3" name="Imagen 5">
            <a:extLst>
              <a:ext uri="{FF2B5EF4-FFF2-40B4-BE49-F238E27FC236}">
                <a16:creationId xmlns:a16="http://schemas.microsoft.com/office/drawing/2014/main" xmlns="" id="{D85096D9-2FC8-3C45-A734-B8638A27A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278" y="1189703"/>
            <a:ext cx="3983317" cy="400336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AAA42C77-DE47-2D42-9F41-31B72685886C}"/>
              </a:ext>
            </a:extLst>
          </p:cNvPr>
          <p:cNvSpPr txBox="1">
            <a:spLocks/>
          </p:cNvSpPr>
          <p:nvPr/>
        </p:nvSpPr>
        <p:spPr>
          <a:xfrm>
            <a:off x="1953706" y="760296"/>
            <a:ext cx="10515600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Eurostile" charset="0"/>
                <a:ea typeface="Eurostile" charset="0"/>
                <a:cs typeface="Eurostile" charset="0"/>
              </a:rPr>
              <a:t>Valuation of 2016: </a:t>
            </a:r>
            <a:r>
              <a:rPr lang="en-US" sz="3600" dirty="0" err="1">
                <a:latin typeface="Eurostile" charset="0"/>
                <a:ea typeface="Eurostile" charset="0"/>
                <a:cs typeface="Eurostile" charset="0"/>
              </a:rPr>
              <a:t>u$s</a:t>
            </a:r>
            <a:r>
              <a:rPr lang="en-US" sz="3600" dirty="0">
                <a:latin typeface="Eurostile" charset="0"/>
                <a:ea typeface="Eurostile" charset="0"/>
                <a:cs typeface="Eurostile" charset="0"/>
              </a:rPr>
              <a:t> 483,79 millions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E5702EC-1393-4973-B431-6E110C197CAF}"/>
              </a:ext>
            </a:extLst>
          </p:cNvPr>
          <p:cNvSpPr txBox="1"/>
          <p:nvPr/>
        </p:nvSpPr>
        <p:spPr>
          <a:xfrm>
            <a:off x="1459407" y="0"/>
            <a:ext cx="91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SEPSI MÓDULO I</a:t>
            </a:r>
          </a:p>
        </p:txBody>
      </p:sp>
    </p:spTree>
    <p:extLst>
      <p:ext uri="{BB962C8B-B14F-4D97-AF65-F5344CB8AC3E}">
        <p14:creationId xmlns:p14="http://schemas.microsoft.com/office/powerpoint/2010/main" val="183177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>
            <a:extLst>
              <a:ext uri="{FF2B5EF4-FFF2-40B4-BE49-F238E27FC236}">
                <a16:creationId xmlns:a16="http://schemas.microsoft.com/office/drawing/2014/main" xmlns="" id="{7C3380AB-08F0-E742-8F1C-957512ED6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015" y="1100390"/>
            <a:ext cx="2671306" cy="2064190"/>
          </a:xfrm>
          <a:prstGeom prst="rect">
            <a:avLst/>
          </a:prstGeom>
        </p:spPr>
      </p:pic>
      <p:pic>
        <p:nvPicPr>
          <p:cNvPr id="3" name="Imagen 6">
            <a:extLst>
              <a:ext uri="{FF2B5EF4-FFF2-40B4-BE49-F238E27FC236}">
                <a16:creationId xmlns:a16="http://schemas.microsoft.com/office/drawing/2014/main" xmlns="" id="{EC051266-AE6C-A945-BC9F-A8D272380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533" y="1067543"/>
            <a:ext cx="4053757" cy="2035615"/>
          </a:xfrm>
          <a:prstGeom prst="rect">
            <a:avLst/>
          </a:prstGeom>
        </p:spPr>
      </p:pic>
      <p:pic>
        <p:nvPicPr>
          <p:cNvPr id="4" name="Imagen 7">
            <a:extLst>
              <a:ext uri="{FF2B5EF4-FFF2-40B4-BE49-F238E27FC236}">
                <a16:creationId xmlns:a16="http://schemas.microsoft.com/office/drawing/2014/main" xmlns="" id="{FA54C1E4-F139-074C-9B6E-FE04E0CBE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668" y="3087304"/>
            <a:ext cx="4053757" cy="24867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6AAC24E-87BD-F141-ADC0-D8AD0E66267D}"/>
              </a:ext>
            </a:extLst>
          </p:cNvPr>
          <p:cNvSpPr txBox="1">
            <a:spLocks/>
          </p:cNvSpPr>
          <p:nvPr/>
        </p:nvSpPr>
        <p:spPr>
          <a:xfrm>
            <a:off x="6029208" y="472195"/>
            <a:ext cx="3195179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Eurostile" charset="0"/>
                <a:ea typeface="Eurostile" charset="0"/>
                <a:cs typeface="Eurostile" charset="0"/>
              </a:rPr>
              <a:t>2017: </a:t>
            </a:r>
            <a:r>
              <a:rPr lang="en-US" sz="3200" dirty="0" err="1">
                <a:latin typeface="Eurostile" charset="0"/>
                <a:ea typeface="Eurostile" charset="0"/>
                <a:cs typeface="Eurostile" charset="0"/>
              </a:rPr>
              <a:t>u$s</a:t>
            </a:r>
            <a:r>
              <a:rPr lang="en-US" sz="3200" dirty="0">
                <a:latin typeface="Eurostile" charset="0"/>
                <a:ea typeface="Eurostile" charset="0"/>
                <a:cs typeface="Eurostile" charset="0"/>
              </a:rPr>
              <a:t> 354 </a:t>
            </a:r>
            <a:r>
              <a:rPr lang="en-US" sz="3200" dirty="0" err="1">
                <a:latin typeface="Eurostile" charset="0"/>
                <a:ea typeface="Eurostile" charset="0"/>
                <a:cs typeface="Eurostile" charset="0"/>
              </a:rPr>
              <a:t>millones</a:t>
            </a:r>
            <a:endParaRPr lang="en-US" sz="3200" dirty="0">
              <a:latin typeface="Eurostile" charset="0"/>
              <a:ea typeface="Eurostile" charset="0"/>
              <a:cs typeface="Eurostile" charset="0"/>
            </a:endParaRPr>
          </a:p>
        </p:txBody>
      </p:sp>
      <p:pic>
        <p:nvPicPr>
          <p:cNvPr id="6" name="Imagen 37" descr="F:\CMA\DISEÑOS\LOGO FCE.png">
            <a:extLst>
              <a:ext uri="{FF2B5EF4-FFF2-40B4-BE49-F238E27FC236}">
                <a16:creationId xmlns:a16="http://schemas.microsoft.com/office/drawing/2014/main" xmlns="" id="{FFE735EE-78A3-7849-B257-289BF6F66A7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97596" y="5979039"/>
            <a:ext cx="449744" cy="47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35">
            <a:extLst>
              <a:ext uri="{FF2B5EF4-FFF2-40B4-BE49-F238E27FC236}">
                <a16:creationId xmlns:a16="http://schemas.microsoft.com/office/drawing/2014/main" xmlns="" id="{F8B8F9B9-30CB-B649-946C-C0B4217F611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37" y="5979039"/>
            <a:ext cx="491259" cy="4851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12">
            <a:extLst>
              <a:ext uri="{FF2B5EF4-FFF2-40B4-BE49-F238E27FC236}">
                <a16:creationId xmlns:a16="http://schemas.microsoft.com/office/drawing/2014/main" xmlns="" id="{1996E92C-6E6E-5A4E-82D4-095B28C6F45F}"/>
              </a:ext>
            </a:extLst>
          </p:cNvPr>
          <p:cNvSpPr txBox="1"/>
          <p:nvPr/>
        </p:nvSpPr>
        <p:spPr>
          <a:xfrm>
            <a:off x="2347340" y="6018341"/>
            <a:ext cx="86359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dirty="0" err="1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ProVul</a:t>
            </a:r>
            <a:endParaRPr lang="es-AR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8D0A71C-BE7C-4234-A95C-7D0BC7E2F461}"/>
              </a:ext>
            </a:extLst>
          </p:cNvPr>
          <p:cNvSpPr txBox="1"/>
          <p:nvPr/>
        </p:nvSpPr>
        <p:spPr>
          <a:xfrm>
            <a:off x="1459407" y="0"/>
            <a:ext cx="91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SEPSI MÓDULO I</a:t>
            </a:r>
          </a:p>
        </p:txBody>
      </p:sp>
      <p:pic>
        <p:nvPicPr>
          <p:cNvPr id="10" name="Imagen 5">
            <a:extLst>
              <a:ext uri="{FF2B5EF4-FFF2-40B4-BE49-F238E27FC236}">
                <a16:creationId xmlns:a16="http://schemas.microsoft.com/office/drawing/2014/main" xmlns="" id="{29633B3B-2FC2-43C3-8F32-3633AE93EB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814" y="1427316"/>
            <a:ext cx="3983317" cy="40033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3A5F049-4AD1-4355-B91F-219D721730FC}"/>
              </a:ext>
            </a:extLst>
          </p:cNvPr>
          <p:cNvSpPr txBox="1">
            <a:spLocks/>
          </p:cNvSpPr>
          <p:nvPr/>
        </p:nvSpPr>
        <p:spPr>
          <a:xfrm>
            <a:off x="1406337" y="528955"/>
            <a:ext cx="3858999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Eurostile" charset="0"/>
                <a:ea typeface="Eurostile" charset="0"/>
                <a:cs typeface="Eurostile" charset="0"/>
              </a:rPr>
              <a:t>2016: </a:t>
            </a:r>
            <a:r>
              <a:rPr lang="en-US" sz="3200" dirty="0" err="1">
                <a:latin typeface="Eurostile" charset="0"/>
                <a:ea typeface="Eurostile" charset="0"/>
                <a:cs typeface="Eurostile" charset="0"/>
              </a:rPr>
              <a:t>u$s</a:t>
            </a:r>
            <a:r>
              <a:rPr lang="en-US" sz="3200" dirty="0">
                <a:latin typeface="Eurostile" charset="0"/>
                <a:ea typeface="Eurostile" charset="0"/>
                <a:cs typeface="Eurostile" charset="0"/>
              </a:rPr>
              <a:t> 483,79 </a:t>
            </a:r>
            <a:r>
              <a:rPr lang="en-US" sz="3200" dirty="0" err="1">
                <a:latin typeface="Eurostile" charset="0"/>
                <a:ea typeface="Eurostile" charset="0"/>
                <a:cs typeface="Eurostile" charset="0"/>
              </a:rPr>
              <a:t>millones</a:t>
            </a:r>
            <a:endParaRPr lang="en-US" sz="3200" dirty="0">
              <a:latin typeface="Eurostile" charset="0"/>
              <a:ea typeface="Eurostile" charset="0"/>
              <a:cs typeface="Eurosti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99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723</Words>
  <Application>Microsoft Office PowerPoint</Application>
  <PresentationFormat>Personalizado</PresentationFormat>
  <Paragraphs>122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JJ tib.</dc:creator>
  <cp:lastModifiedBy>Broda</cp:lastModifiedBy>
  <cp:revision>50</cp:revision>
  <dcterms:created xsi:type="dcterms:W3CDTF">2019-11-07T16:10:32Z</dcterms:created>
  <dcterms:modified xsi:type="dcterms:W3CDTF">2020-03-12T01:23:38Z</dcterms:modified>
</cp:coreProperties>
</file>